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1" r:id="rId4"/>
    <p:sldId id="257" r:id="rId5"/>
    <p:sldId id="262" r:id="rId6"/>
    <p:sldId id="263" r:id="rId7"/>
    <p:sldId id="264" r:id="rId8"/>
    <p:sldId id="259" r:id="rId9"/>
    <p:sldId id="260" r:id="rId10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E67F480-22B1-C0F1-B82B-CB0B76D26F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A97E2ED5-2BB6-84FD-A632-9A0D4FE970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/>
              <a:t>Kattintson ide az alcím mintájának szerkesztéséhez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8478C7B7-7C1C-FE30-4D70-11FAB55AE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AE24C-13D8-4EB8-B5DF-4913F61E3368}" type="datetimeFigureOut">
              <a:rPr lang="hu-HU" smtClean="0"/>
              <a:t>2024. 05. 16.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CD4C56C7-00A9-71CC-B16E-0D2B99CB5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AB48CB64-193F-5DC2-E5E3-BA9BB0C75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769C9-D2AB-41C2-811E-C5ABE47C0E9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638873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25204FC-1EDD-9E15-DD1A-9DB4DAC27C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4137D10-0407-3058-5C76-E6A29605EE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0EA09665-72F6-76A7-5617-DEA9013795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AE24C-13D8-4EB8-B5DF-4913F61E3368}" type="datetimeFigureOut">
              <a:rPr lang="hu-HU" smtClean="0"/>
              <a:t>2024. 05. 16.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1E5CCB4C-3585-384F-F5B5-80F7575062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1EC2AE6B-30EB-9B3A-02CD-96BEB5D4B6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769C9-D2AB-41C2-811E-C5ABE47C0E9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927800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F7DA65C-AD7A-E72D-7633-730595D2EB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128C0FA1-85F5-0ECD-E9AC-1312EE1569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6369DBD4-7892-70D1-BC77-247CD44A14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AE24C-13D8-4EB8-B5DF-4913F61E3368}" type="datetimeFigureOut">
              <a:rPr lang="hu-HU" smtClean="0"/>
              <a:t>2024. 05. 16.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429E5B6E-DEF1-8B79-52D4-D6355A5C6D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1D295F15-0468-929F-3CAB-18E12DBF2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769C9-D2AB-41C2-811E-C5ABE47C0E9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15110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064CF37-A848-9DB5-B32F-CDDF2D7C7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49A2455-0C4A-7117-AE66-B203F2F859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C8139D80-24D0-849F-FFBB-569C56DD00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87AD7B60-744D-AC80-79AC-6ABE06556F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AE24C-13D8-4EB8-B5DF-4913F61E3368}" type="datetimeFigureOut">
              <a:rPr lang="hu-HU" smtClean="0"/>
              <a:t>2024. 05. 16.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FA9B8BAE-8C98-468F-6F37-8D7B5241ED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926A3A2C-5ADC-5DC1-BD4D-DE4EACB898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769C9-D2AB-41C2-811E-C5ABE47C0E9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58527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955BFC2-22FF-E988-1157-FA63B1A47F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5FBF0A7F-4510-6F90-F0D6-C94B74514F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D907039B-E71D-9AB9-6E46-AADF47DF21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>
            <a:extLst>
              <a:ext uri="{FF2B5EF4-FFF2-40B4-BE49-F238E27FC236}">
                <a16:creationId xmlns:a16="http://schemas.microsoft.com/office/drawing/2014/main" id="{46CB3EFE-E822-CA65-6923-64FFAC8945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>
            <a:extLst>
              <a:ext uri="{FF2B5EF4-FFF2-40B4-BE49-F238E27FC236}">
                <a16:creationId xmlns:a16="http://schemas.microsoft.com/office/drawing/2014/main" id="{69DAAE74-88AC-0969-C427-6EE983FE030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>
            <a:extLst>
              <a:ext uri="{FF2B5EF4-FFF2-40B4-BE49-F238E27FC236}">
                <a16:creationId xmlns:a16="http://schemas.microsoft.com/office/drawing/2014/main" id="{81D1C133-D4A4-C4C8-13AF-288794DFDC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AE24C-13D8-4EB8-B5DF-4913F61E3368}" type="datetimeFigureOut">
              <a:rPr lang="hu-HU" smtClean="0"/>
              <a:t>2024. 05. 16.</a:t>
            </a:fld>
            <a:endParaRPr lang="hu-HU"/>
          </a:p>
        </p:txBody>
      </p:sp>
      <p:sp>
        <p:nvSpPr>
          <p:cNvPr id="8" name="Élőláb helye 7">
            <a:extLst>
              <a:ext uri="{FF2B5EF4-FFF2-40B4-BE49-F238E27FC236}">
                <a16:creationId xmlns:a16="http://schemas.microsoft.com/office/drawing/2014/main" id="{BF07D50A-3AC9-25D4-45AA-F21BD06F36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>
            <a:extLst>
              <a:ext uri="{FF2B5EF4-FFF2-40B4-BE49-F238E27FC236}">
                <a16:creationId xmlns:a16="http://schemas.microsoft.com/office/drawing/2014/main" id="{CD0E3A0B-780C-B2B4-F02B-2C0779D366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769C9-D2AB-41C2-811E-C5ABE47C0E9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48278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F9E2EE0-8FB4-7A59-086F-5661E5B4F6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Dátum helye 2">
            <a:extLst>
              <a:ext uri="{FF2B5EF4-FFF2-40B4-BE49-F238E27FC236}">
                <a16:creationId xmlns:a16="http://schemas.microsoft.com/office/drawing/2014/main" id="{D513202F-2681-F184-9C7A-DD77E1E153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AE24C-13D8-4EB8-B5DF-4913F61E3368}" type="datetimeFigureOut">
              <a:rPr lang="hu-HU" smtClean="0"/>
              <a:t>2024. 05. 16.</a:t>
            </a:fld>
            <a:endParaRPr lang="hu-HU"/>
          </a:p>
        </p:txBody>
      </p:sp>
      <p:sp>
        <p:nvSpPr>
          <p:cNvPr id="4" name="Élőláb helye 3">
            <a:extLst>
              <a:ext uri="{FF2B5EF4-FFF2-40B4-BE49-F238E27FC236}">
                <a16:creationId xmlns:a16="http://schemas.microsoft.com/office/drawing/2014/main" id="{F3DF9E35-2D1F-8A5B-70D8-28468EF0F8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>
            <a:extLst>
              <a:ext uri="{FF2B5EF4-FFF2-40B4-BE49-F238E27FC236}">
                <a16:creationId xmlns:a16="http://schemas.microsoft.com/office/drawing/2014/main" id="{B456F5CC-4B1F-FD92-A935-32C022620F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769C9-D2AB-41C2-811E-C5ABE47C0E9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68783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>
            <a:extLst>
              <a:ext uri="{FF2B5EF4-FFF2-40B4-BE49-F238E27FC236}">
                <a16:creationId xmlns:a16="http://schemas.microsoft.com/office/drawing/2014/main" id="{7510832F-E8F9-4D0F-ECA4-80E1A918D0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AE24C-13D8-4EB8-B5DF-4913F61E3368}" type="datetimeFigureOut">
              <a:rPr lang="hu-HU" smtClean="0"/>
              <a:t>2024. 05. 16.</a:t>
            </a:fld>
            <a:endParaRPr lang="hu-HU"/>
          </a:p>
        </p:txBody>
      </p:sp>
      <p:sp>
        <p:nvSpPr>
          <p:cNvPr id="3" name="Élőláb helye 2">
            <a:extLst>
              <a:ext uri="{FF2B5EF4-FFF2-40B4-BE49-F238E27FC236}">
                <a16:creationId xmlns:a16="http://schemas.microsoft.com/office/drawing/2014/main" id="{141A89A4-9E48-9002-ED34-593A2B030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CDAADC4C-2A42-D6F7-8983-D810F7252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769C9-D2AB-41C2-811E-C5ABE47C0E9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420700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7660CA9-08FC-1334-B20D-02D1497801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F786BAE1-D8B0-77F6-551E-249F3EF670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AEB421AC-E2DD-FE76-BDFB-F153774F75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051825DD-BC75-39BF-0365-DDB6D5B7BC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AE24C-13D8-4EB8-B5DF-4913F61E3368}" type="datetimeFigureOut">
              <a:rPr lang="hu-HU" smtClean="0"/>
              <a:t>2024. 05. 16.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5BEF9DED-45CD-2885-B1EC-9F437683E9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7421BD53-C12D-6BCA-ADAC-87E86C778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769C9-D2AB-41C2-811E-C5ABE47C0E9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12126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1C67CA5-80EC-ED5C-AE78-FA3D05CB68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>
            <a:extLst>
              <a:ext uri="{FF2B5EF4-FFF2-40B4-BE49-F238E27FC236}">
                <a16:creationId xmlns:a16="http://schemas.microsoft.com/office/drawing/2014/main" id="{90DF98AD-FA13-C304-904F-F776D591017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852C0E92-5896-ECBB-0C72-D8ACF3E291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B1A490BD-7B6B-FC21-112E-5EAA356716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AE24C-13D8-4EB8-B5DF-4913F61E3368}" type="datetimeFigureOut">
              <a:rPr lang="hu-HU" smtClean="0"/>
              <a:t>2024. 05. 16.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7E02EB80-2C7C-75FA-8724-8FE364CEC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0C6A8A57-A885-603D-AC14-AD6905F7E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769C9-D2AB-41C2-811E-C5ABE47C0E9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92329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07E6E2D-4998-DD1D-044C-C7BA9FEB6B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>
            <a:extLst>
              <a:ext uri="{FF2B5EF4-FFF2-40B4-BE49-F238E27FC236}">
                <a16:creationId xmlns:a16="http://schemas.microsoft.com/office/drawing/2014/main" id="{DEAB5D11-5406-AB25-9C69-DBA5490016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2CF4E554-5303-4AE8-9A62-185AD7375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AE24C-13D8-4EB8-B5DF-4913F61E3368}" type="datetimeFigureOut">
              <a:rPr lang="hu-HU" smtClean="0"/>
              <a:t>2024. 05. 16.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70B6F90C-F0DC-BAA3-94F3-802B50CAB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81AEDD1F-18A8-AF3E-13CD-632A2CE378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769C9-D2AB-41C2-811E-C5ABE47C0E9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441213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>
            <a:extLst>
              <a:ext uri="{FF2B5EF4-FFF2-40B4-BE49-F238E27FC236}">
                <a16:creationId xmlns:a16="http://schemas.microsoft.com/office/drawing/2014/main" id="{54EA6613-D643-330D-E4B9-DCA62C9413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>
            <a:extLst>
              <a:ext uri="{FF2B5EF4-FFF2-40B4-BE49-F238E27FC236}">
                <a16:creationId xmlns:a16="http://schemas.microsoft.com/office/drawing/2014/main" id="{8658A3E8-4C40-231B-0FB1-13F2573783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A4B59DD3-C7C6-F34C-FA15-5C8193924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AE24C-13D8-4EB8-B5DF-4913F61E3368}" type="datetimeFigureOut">
              <a:rPr lang="hu-HU" smtClean="0"/>
              <a:t>2024. 05. 16.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B4A99404-D00E-D88E-D9DC-00A2956A9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38819055-743E-29EC-98D0-6631A1B3C7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769C9-D2AB-41C2-811E-C5ABE47C0E9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617517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artisticTexturizer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>
            <a:extLst>
              <a:ext uri="{FF2B5EF4-FFF2-40B4-BE49-F238E27FC236}">
                <a16:creationId xmlns:a16="http://schemas.microsoft.com/office/drawing/2014/main" id="{2761206E-EAEC-1565-1A27-C0A963115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6AFA5E20-A331-2839-1012-126E79CBB1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A8C782C9-C223-59BC-AB16-0A5E7EBA82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6AE24C-13D8-4EB8-B5DF-4913F61E3368}" type="datetimeFigureOut">
              <a:rPr lang="hu-HU" smtClean="0"/>
              <a:t>2024. 05. 16.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BAC132A9-1BE1-CBD8-E72A-BDBF554D20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BAEFCC87-A8A1-4F2D-003A-3C339CCADC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A769C9-D2AB-41C2-811E-C5ABE47C0E9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738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csorbagyozo.hu/p/14366" TargetMode="External"/><Relationship Id="rId2" Type="http://schemas.openxmlformats.org/officeDocument/2006/relationships/hyperlink" Target="https://confessio.reformatus.hu/keres/tartalom/?q=Sz%C3%ADj%C3%A1rt%C3%B3&amp;lan=hu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sorbagyozo.hu/wp-content/uploads/2024/02/Albert-Gabor-ajanlo.pdf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B9FE5EE-90E2-26D9-1211-AC7DEF6D93F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>
                <a:solidFill>
                  <a:schemeClr val="accent2"/>
                </a:solidFill>
              </a:rPr>
              <a:t>Albert Zsuzsa és Gábor hazalátogat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FD8E4639-E686-0B86-E064-D4F124C76E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6469" y="5635486"/>
            <a:ext cx="10913165" cy="685799"/>
          </a:xfrm>
        </p:spPr>
        <p:txBody>
          <a:bodyPr/>
          <a:lstStyle/>
          <a:p>
            <a:r>
              <a:rPr lang="hu-HU" dirty="0">
                <a:solidFill>
                  <a:srgbClr val="FF0000"/>
                </a:solidFill>
              </a:rPr>
              <a:t>A kép forrása: </a:t>
            </a:r>
            <a:r>
              <a:rPr lang="hu-HU" dirty="0" err="1">
                <a:solidFill>
                  <a:srgbClr val="FF0000"/>
                </a:solidFill>
              </a:rPr>
              <a:t>Confessio</a:t>
            </a:r>
            <a:r>
              <a:rPr lang="hu-HU" dirty="0">
                <a:solidFill>
                  <a:srgbClr val="FF0000"/>
                </a:solidFill>
              </a:rPr>
              <a:t>. Fotó: Burkus Szandra </a:t>
            </a:r>
          </a:p>
        </p:txBody>
      </p:sp>
    </p:spTree>
    <p:extLst>
      <p:ext uri="{BB962C8B-B14F-4D97-AF65-F5344CB8AC3E}">
        <p14:creationId xmlns:p14="http://schemas.microsoft.com/office/powerpoint/2010/main" val="28699598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CF02896-62A9-E0B2-3512-5BE201696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315912"/>
          </a:xfrm>
        </p:spPr>
        <p:txBody>
          <a:bodyPr>
            <a:normAutofit fontScale="90000"/>
          </a:bodyPr>
          <a:lstStyle/>
          <a:p>
            <a:endParaRPr lang="hu-HU" dirty="0"/>
          </a:p>
        </p:txBody>
      </p:sp>
      <p:pic>
        <p:nvPicPr>
          <p:cNvPr id="5" name="Tartalom helye 4">
            <a:extLst>
              <a:ext uri="{FF2B5EF4-FFF2-40B4-BE49-F238E27FC236}">
                <a16:creationId xmlns:a16="http://schemas.microsoft.com/office/drawing/2014/main" id="{E5E7C0CE-C9EB-540C-F1C9-06976F5F23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146" y="365126"/>
            <a:ext cx="4127003" cy="6439095"/>
          </a:xfr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0DDFDF47-A829-A6B3-AC45-C533D535FD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167" y="309054"/>
            <a:ext cx="4668689" cy="6127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2186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393087F-521A-A213-50F2-D69282136C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383020"/>
          </a:xfrm>
        </p:spPr>
        <p:txBody>
          <a:bodyPr>
            <a:noAutofit/>
          </a:bodyPr>
          <a:lstStyle/>
          <a:p>
            <a:pPr algn="ctr"/>
            <a:r>
              <a:rPr lang="hu-HU" sz="2800" dirty="0"/>
              <a:t>Albert Zsuzsa Gábor pécsi kapcsolatáról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1DE6486C-3332-8670-99B3-9D942AC3C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13658"/>
            <a:ext cx="10515600" cy="5279217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hu-HU" dirty="0"/>
              <a:t>1.) Pécsett érettségizett, szülei 1948- vagy 49-től Pécsett éltek, bátyja a pécsi orvoskaron végzett, egy darabig </a:t>
            </a:r>
            <a:r>
              <a:rPr lang="hu-HU" dirty="0" err="1"/>
              <a:t>Szentágothai</a:t>
            </a:r>
            <a:r>
              <a:rPr lang="hu-HU" dirty="0"/>
              <a:t> adjunktusa. Az a négy év, amennyivel idősebb volt, nagy különbséget jelentett a politikában akkor. Ha Gábort nem veszik fel valamilyen felsőoktatási intézménybe, a három évi katonaság után szinte lehetetlen tovább tanulni. A pécsi Pedagógiai Főiskola és a Jogi Kar átmeneti menedék. </a:t>
            </a:r>
          </a:p>
          <a:p>
            <a:pPr algn="just"/>
            <a:r>
              <a:rPr lang="hu-HU" dirty="0"/>
              <a:t>2.) A pécsi áll. Gimnázium tanára viszi első megjelent írását a Dunántúlhoz, egész életében ez lett legotthonosabb orgánuma. Ott pedig mindig ott volt Csorba Győző, akivel szerették és becsülték egymást. Így ismertem meg én mint a rádió irodalmi osztályának szerkesztője, s voltam vele haláláig kapcsolatban. Ezt megkönnyítette, hogy mindig megszállhattam Gábor szüleinél. Csorba Győző l </a:t>
            </a:r>
            <a:r>
              <a:rPr lang="hu-HU" dirty="0" err="1"/>
              <a:t>elki</a:t>
            </a:r>
            <a:r>
              <a:rPr lang="hu-HU" dirty="0"/>
              <a:t> támaszom volt, mint a kaposvári Takáts Gyula, de közelebbi, családját is ismertem, a feleségéről írt versem jellemző a kapcsolatunkra. </a:t>
            </a:r>
          </a:p>
          <a:p>
            <a:pPr algn="just"/>
            <a:r>
              <a:rPr lang="hu-HU" dirty="0"/>
              <a:t>3.) Az ellenzékiség összekötött vele úgy, mint Károlyi </a:t>
            </a:r>
            <a:r>
              <a:rPr lang="hu-HU" dirty="0" err="1"/>
              <a:t>Amyval</a:t>
            </a:r>
            <a:r>
              <a:rPr lang="hu-HU" dirty="0"/>
              <a:t>, Weöres Sándor feleségével, aki verset is írt hozzám, "Ne sírj Zsuzsánna, hogy barátaid </a:t>
            </a:r>
            <a:r>
              <a:rPr lang="hu-HU" dirty="0" err="1"/>
              <a:t>megöregszenek</a:t>
            </a:r>
            <a:r>
              <a:rPr lang="hu-HU" dirty="0"/>
              <a:t>". </a:t>
            </a:r>
          </a:p>
          <a:p>
            <a:pPr algn="just"/>
            <a:r>
              <a:rPr lang="hu-HU" dirty="0"/>
              <a:t>4.) Gábor bátyja a kaposvári kórház orvosa, aztán tbc. szakorvos Mosdóson, mellette vers-mondóként is szerepel, rendhagyó módon.  Takáts Gyula, Kanyar József, az ő révén nekünk is barátunk. Így ismerkedem meg én pl. Erdélyi Zsuzsannával akinek első könyvét az archaikus népi imádságokról a könyv kiadója, Kanyar József adta a kezembe, egyik első olvasójaként pedig én ismertettem a rádióban. Mert a rádió sokkal szabadabb volt, mint az írott sajtó. Ez kicsit több, mint amit kért, de jellemző. Sajnálom, hogy nem lehetek ott, szeretettel üdvözlöm Zsuzsa</a:t>
            </a:r>
          </a:p>
        </p:txBody>
      </p:sp>
    </p:spTree>
    <p:extLst>
      <p:ext uri="{BB962C8B-B14F-4D97-AF65-F5344CB8AC3E}">
        <p14:creationId xmlns:p14="http://schemas.microsoft.com/office/powerpoint/2010/main" val="12902560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33D43BB-CB74-D20E-51E2-8B84E3182D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315912"/>
          </a:xfrm>
        </p:spPr>
        <p:txBody>
          <a:bodyPr>
            <a:normAutofit fontScale="90000"/>
          </a:bodyPr>
          <a:lstStyle/>
          <a:p>
            <a:endParaRPr lang="hu-HU" dirty="0"/>
          </a:p>
        </p:txBody>
      </p:sp>
      <p:pic>
        <p:nvPicPr>
          <p:cNvPr id="5" name="Tartalom helye 4">
            <a:extLst>
              <a:ext uri="{FF2B5EF4-FFF2-40B4-BE49-F238E27FC236}">
                <a16:creationId xmlns:a16="http://schemas.microsoft.com/office/drawing/2014/main" id="{D48FA0A4-1460-4160-2AB1-2BA57D44AF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39644"/>
            <a:ext cx="10515600" cy="3967650"/>
          </a:xfrm>
        </p:spPr>
      </p:pic>
    </p:spTree>
    <p:extLst>
      <p:ext uri="{BB962C8B-B14F-4D97-AF65-F5344CB8AC3E}">
        <p14:creationId xmlns:p14="http://schemas.microsoft.com/office/powerpoint/2010/main" val="7270758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11F4656-31C8-D749-256D-97298D8081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808" y="109331"/>
            <a:ext cx="11479696" cy="874642"/>
          </a:xfrm>
        </p:spPr>
        <p:txBody>
          <a:bodyPr>
            <a:noAutofit/>
          </a:bodyPr>
          <a:lstStyle/>
          <a:p>
            <a:pPr algn="ctr"/>
            <a:r>
              <a:rPr lang="hu-HU" sz="2800" dirty="0"/>
              <a:t>Szíjártó István </a:t>
            </a:r>
            <a:r>
              <a:rPr lang="hu-HU" sz="2800" dirty="0" err="1"/>
              <a:t>laudációja</a:t>
            </a:r>
            <a:r>
              <a:rPr lang="hu-HU" sz="2800" dirty="0"/>
              <a:t> a Magyar Örökség-díj átadásakor, 2016-ban. I. 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94F8E50-8AA2-FCF1-5726-41FFEABBBB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82756"/>
            <a:ext cx="10515600" cy="5565913"/>
          </a:xfrm>
        </p:spPr>
        <p:txBody>
          <a:bodyPr>
            <a:normAutofit/>
          </a:bodyPr>
          <a:lstStyle/>
          <a:p>
            <a:r>
              <a:rPr lang="hu-HU" i="1" dirty="0"/>
              <a:t>„Szükségben egység, kételkedésben szabadság, de mindenben szeretet.”</a:t>
            </a:r>
            <a:r>
              <a:rPr lang="hu-HU" dirty="0"/>
              <a:t> Szent Ágoston szavai pontosan kifejezik </a:t>
            </a:r>
            <a:r>
              <a:rPr lang="hu-HU" i="1" dirty="0"/>
              <a:t>Albert Zsuzsa</a:t>
            </a:r>
            <a:r>
              <a:rPr lang="hu-HU" dirty="0"/>
              <a:t> József Attila- díjas költő, a Magyar Rádió irodalmi szerkesztője és </a:t>
            </a:r>
            <a:r>
              <a:rPr lang="hu-HU" i="1" dirty="0"/>
              <a:t>Albert Gábor</a:t>
            </a:r>
            <a:r>
              <a:rPr lang="hu-HU" dirty="0"/>
              <a:t> Kossuth-díjas író, szerkesztő életének és írói életművének lényegét. Az irodalmi élet – csakúgy, mint a tudomány és művészet birodalma - tudjuk nem egyenlő alkotók köztársasága. Hercegei, fejedelmei vannak, s ahogy nemzeti határaink igazi őrzői a János vitézek és Toldi Miklósok, úgy életünk, értelmiségi viselkedésünk, a nemzet sorsáért felelősséget vállaló magatartásunk alakítói azok a szellemi emberek, akiknek </a:t>
            </a:r>
            <a:r>
              <a:rPr lang="hu-HU" dirty="0" err="1"/>
              <a:t>szavaira</a:t>
            </a:r>
            <a:r>
              <a:rPr lang="hu-HU" dirty="0"/>
              <a:t> odafigyelünk, mert látjuk, hogy képzett életalakítók. Ők a Wilhelm Röpke által „nobilis </a:t>
            </a:r>
            <a:r>
              <a:rPr lang="hu-HU" dirty="0" err="1"/>
              <a:t>naturalisnak</a:t>
            </a:r>
            <a:r>
              <a:rPr lang="hu-HU" dirty="0"/>
              <a:t>” ‒ természetes nemességnek nevezettek. A nemzeti őrszellemet, -erkölcsöt és színvonalat őrző példa-emberek, akik éppen másokat segítő életútjukkal válnak követendő példává.</a:t>
            </a:r>
          </a:p>
        </p:txBody>
      </p:sp>
    </p:spTree>
    <p:extLst>
      <p:ext uri="{BB962C8B-B14F-4D97-AF65-F5344CB8AC3E}">
        <p14:creationId xmlns:p14="http://schemas.microsoft.com/office/powerpoint/2010/main" val="16922590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D8091D4-F6CE-8AC8-5DCD-94F354EFB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87814"/>
          </a:xfrm>
        </p:spPr>
        <p:txBody>
          <a:bodyPr>
            <a:normAutofit/>
          </a:bodyPr>
          <a:lstStyle/>
          <a:p>
            <a:pPr algn="ctr"/>
            <a:r>
              <a:rPr lang="hu-HU" sz="2800" dirty="0"/>
              <a:t>Szíjártó István </a:t>
            </a:r>
            <a:r>
              <a:rPr lang="hu-HU" sz="2800" dirty="0" err="1"/>
              <a:t>laudációja</a:t>
            </a:r>
            <a:r>
              <a:rPr lang="hu-HU" sz="2800" dirty="0"/>
              <a:t> a Magyar Örökség-díj átadásakor, 2016-ban, II.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65034E7-4FBC-2F04-E9E0-EB54C626B5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1052"/>
            <a:ext cx="10515600" cy="4715911"/>
          </a:xfrm>
        </p:spPr>
        <p:txBody>
          <a:bodyPr>
            <a:normAutofit fontScale="92500" lnSpcReduction="10000"/>
          </a:bodyPr>
          <a:lstStyle/>
          <a:p>
            <a:r>
              <a:rPr lang="hu-HU" dirty="0" err="1"/>
              <a:t>Marek</a:t>
            </a:r>
            <a:r>
              <a:rPr lang="hu-HU" dirty="0"/>
              <a:t> Zsuzsanna és Albert Gábor fiatalon találtak egymásra, 1954-ben kötöttek házasságot, s immár 62 éve két gyermek, hat unoka és két dédunoka aranyozza napjaikat. Ketten több mint 170 évesek, személyesen éltek át mindent a XX. század második felétől az irodalom és közéletünk világában. Albert Zsuzsa a Magyar Rádió Irodalmi Osztályának 40 éven át szerkesztője, száznál több kiváló íróról, művészről ‒ a legnagyobbakról ‒ közel félezer emberrel beszélgetve készített izgalmas műsorokat. A </a:t>
            </a:r>
            <a:r>
              <a:rPr lang="hu-HU" i="1" dirty="0"/>
              <a:t>Legendás irodalom</a:t>
            </a:r>
            <a:r>
              <a:rPr lang="hu-HU" dirty="0"/>
              <a:t> 1994. Szindbád kiadó, a Hétkrajcár kiadó, majd 1999-től </a:t>
            </a:r>
            <a:r>
              <a:rPr lang="hu-HU" i="1" dirty="0"/>
              <a:t>Irodalmi legendák, legendás irodalom</a:t>
            </a:r>
            <a:r>
              <a:rPr lang="hu-HU" dirty="0"/>
              <a:t> (Pro Pannonia kiadó) 11 kötetébe szerkesztve és megjelentetve – valóban igazi irodalmi szenzáció volt, az utókor számára felbecsülhetetlen ajándék. Szubjektív irodalomtörténet ez a finom hangú lírikustól, aki költőként Weöres Sándort, Rába Györgyöt, Csorba Győzőt tekinthette mesterének.</a:t>
            </a:r>
          </a:p>
        </p:txBody>
      </p:sp>
    </p:spTree>
    <p:extLst>
      <p:ext uri="{BB962C8B-B14F-4D97-AF65-F5344CB8AC3E}">
        <p14:creationId xmlns:p14="http://schemas.microsoft.com/office/powerpoint/2010/main" val="32746746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698BBBE-BD3E-DD12-E51B-25C56EB25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08722"/>
            <a:ext cx="10515600" cy="387626"/>
          </a:xfrm>
        </p:spPr>
        <p:txBody>
          <a:bodyPr>
            <a:normAutofit fontScale="90000"/>
          </a:bodyPr>
          <a:lstStyle/>
          <a:p>
            <a:pPr algn="ctr"/>
            <a:r>
              <a:rPr lang="hu-HU" sz="2800" dirty="0"/>
              <a:t>Szíjártó István </a:t>
            </a:r>
            <a:r>
              <a:rPr lang="hu-HU" sz="2800" dirty="0" err="1"/>
              <a:t>laudációja</a:t>
            </a:r>
            <a:r>
              <a:rPr lang="hu-HU" sz="2800" dirty="0"/>
              <a:t> a Magyar Örökség-díj átadásakor, 2016-ban, III.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CA914F24-0E39-5D83-5D39-642F5B614A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54158"/>
            <a:ext cx="10515600" cy="5695120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hu-HU" dirty="0"/>
              <a:t>Tellér Gyula szerint Albert Gábor egy olvasónaplót tesz elénk köteteiben, amelyben a XIX és XX. század irodalma, magyar közélete, a konfliktus-rendszerek, döntési problémák, s ezeken keresztül a magyar társadalomnak, a magyar nemzetnek közéleti gondjai is megjelennek. Albert Gábor családjával az osztályidegen értelmiségiek életét élte. A Kőszegi katonai alreál után a pécsi gimnázium, majd egy-egy félév a Pedagógia Főiskola, a Református Teológia, a Jogtudományi egyetemen. 1954-ben az ELTE bölcsészkarán magyar-könyvtáros szakon szerez diplomát. Az Országos Széchényi Könyvtárban 10 évig, majd az MTA Bartók Zenei Archívumában húsz évig dolgozott. 1986-ban a Magyar Írószövetségben tartott nagyhatású beszédének ihletője a közösség iránt érzett felelősség és aggodalom. A Református Egyház Értelmiségi Konferenciáinak (Szárszó </a:t>
            </a:r>
            <a:r>
              <a:rPr lang="hu-HU" dirty="0" err="1"/>
              <a:t>Soli</a:t>
            </a:r>
            <a:r>
              <a:rPr lang="hu-HU" dirty="0"/>
              <a:t> </a:t>
            </a:r>
            <a:r>
              <a:rPr lang="hu-HU" dirty="0" err="1"/>
              <a:t>Deo</a:t>
            </a:r>
            <a:r>
              <a:rPr lang="hu-HU" dirty="0"/>
              <a:t> Gloria) egyik szervezője ‒ </a:t>
            </a:r>
            <a:r>
              <a:rPr lang="hu-HU" dirty="0" err="1"/>
              <a:t>Merétey</a:t>
            </a:r>
            <a:r>
              <a:rPr lang="hu-HU" dirty="0"/>
              <a:t> Sándorral, </a:t>
            </a:r>
            <a:r>
              <a:rPr lang="hu-HU" dirty="0" err="1"/>
              <a:t>Tenke</a:t>
            </a:r>
            <a:r>
              <a:rPr lang="hu-HU" dirty="0"/>
              <a:t> Sándorral, </a:t>
            </a:r>
            <a:r>
              <a:rPr lang="hu-HU" dirty="0" err="1"/>
              <a:t>Tőkéczki</a:t>
            </a:r>
            <a:r>
              <a:rPr lang="hu-HU" dirty="0"/>
              <a:t> Lászlóval. Az Evangéliumi Színházat Udvaros Bélával szervezi. Legismertebb szociográfiája az </a:t>
            </a:r>
            <a:r>
              <a:rPr lang="hu-HU" i="1" dirty="0"/>
              <a:t>Emelt fővel</a:t>
            </a:r>
            <a:r>
              <a:rPr lang="hu-HU" dirty="0"/>
              <a:t> a bukovinai székelyek kálváriájáról szól (1983). Az </a:t>
            </a:r>
            <a:r>
              <a:rPr lang="hu-HU" i="1" dirty="0"/>
              <a:t>Új Magyarország</a:t>
            </a:r>
            <a:r>
              <a:rPr lang="hu-HU" dirty="0"/>
              <a:t> c. napilap alapító főszerkesztője 1991-ben. Tagja a Magyar Művészeti Akadémiának, a Százak Tanácsának.</a:t>
            </a:r>
          </a:p>
        </p:txBody>
      </p:sp>
    </p:spTree>
    <p:extLst>
      <p:ext uri="{BB962C8B-B14F-4D97-AF65-F5344CB8AC3E}">
        <p14:creationId xmlns:p14="http://schemas.microsoft.com/office/powerpoint/2010/main" val="21923296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3F4E599-F88C-5A9F-CCC4-EBD66C69BD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315912"/>
          </a:xfrm>
        </p:spPr>
        <p:txBody>
          <a:bodyPr>
            <a:noAutofit/>
          </a:bodyPr>
          <a:lstStyle/>
          <a:p>
            <a:pPr algn="ctr"/>
            <a:r>
              <a:rPr lang="hu-HU" sz="2800" dirty="0"/>
              <a:t>Ajánló további tájékozódáshoz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982BFBB-FECF-DDF6-6FD9-DD0465DCEC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07698"/>
            <a:ext cx="10515600" cy="4969265"/>
          </a:xfrm>
        </p:spPr>
        <p:txBody>
          <a:bodyPr/>
          <a:lstStyle/>
          <a:p>
            <a:r>
              <a:rPr lang="hu-HU" dirty="0"/>
              <a:t>A </a:t>
            </a:r>
            <a:r>
              <a:rPr lang="hu-HU" dirty="0" err="1"/>
              <a:t>laudáció</a:t>
            </a:r>
            <a:r>
              <a:rPr lang="hu-HU" dirty="0"/>
              <a:t> teljes szövege itt olvasható:   </a:t>
            </a:r>
            <a:r>
              <a:rPr lang="hu-HU" dirty="0">
                <a:hlinkClick r:id="rId2"/>
              </a:rPr>
              <a:t>https://confessio.reformatus.hu/keres/tartalom/?q=Sz%C3%ADj%C3%A1rt%C3%B3&amp;lan=hu</a:t>
            </a:r>
            <a:r>
              <a:rPr lang="hu-HU" dirty="0"/>
              <a:t>  </a:t>
            </a:r>
          </a:p>
          <a:p>
            <a:r>
              <a:rPr lang="hu-HU" dirty="0">
                <a:hlinkClick r:id="rId3"/>
              </a:rPr>
              <a:t>https://csorbagyozo.hu/p/14366</a:t>
            </a:r>
            <a:r>
              <a:rPr lang="hu-HU" dirty="0"/>
              <a:t> Csorba blog </a:t>
            </a:r>
          </a:p>
          <a:p>
            <a:r>
              <a:rPr lang="hu-HU" dirty="0"/>
              <a:t>A kötetbemutató képei, oldalai </a:t>
            </a:r>
            <a:r>
              <a:rPr lang="hu-HU" dirty="0">
                <a:hlinkClick r:id="rId4"/>
              </a:rPr>
              <a:t>https://csorbagyozo.hu/wp-content/uploads/2024/02/Albert-Gabor-ajanlo.pdf</a:t>
            </a:r>
            <a:r>
              <a:rPr lang="hu-HU" dirty="0"/>
              <a:t>.  </a:t>
            </a:r>
            <a:endParaRPr lang="hu-HU" dirty="0">
              <a:hlinkClick r:id="rId4"/>
            </a:endParaRPr>
          </a:p>
        </p:txBody>
      </p:sp>
    </p:spTree>
    <p:extLst>
      <p:ext uri="{BB962C8B-B14F-4D97-AF65-F5344CB8AC3E}">
        <p14:creationId xmlns:p14="http://schemas.microsoft.com/office/powerpoint/2010/main" val="34211182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D03EDD6-698B-7F04-57B3-055A70CF53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15912"/>
          </a:xfrm>
        </p:spPr>
        <p:txBody>
          <a:bodyPr>
            <a:noAutofit/>
          </a:bodyPr>
          <a:lstStyle/>
          <a:p>
            <a:pPr algn="ctr"/>
            <a:r>
              <a:rPr lang="hu-HU" sz="2800" dirty="0"/>
              <a:t>Albert Gábor legfontosabb kötetei és ars poeticája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6BD17A1-4593-26E3-D95F-494A4CD804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35170"/>
            <a:ext cx="10515600" cy="5141793"/>
          </a:xfrm>
        </p:spPr>
        <p:txBody>
          <a:bodyPr>
            <a:noAutofit/>
          </a:bodyPr>
          <a:lstStyle/>
          <a:p>
            <a:pPr algn="just"/>
            <a:r>
              <a:rPr lang="hu-HU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Legfontosabb könyvei: </a:t>
            </a:r>
            <a:r>
              <a:rPr lang="hu-HU" sz="32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Kagylóhéjban</a:t>
            </a:r>
            <a:r>
              <a:rPr lang="hu-HU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1974. </a:t>
            </a:r>
            <a:r>
              <a:rPr lang="hu-HU" sz="32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Emelt fővel</a:t>
            </a:r>
            <a:r>
              <a:rPr lang="hu-HU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1983 </a:t>
            </a:r>
            <a:r>
              <a:rPr lang="hu-HU" sz="32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 vannak azok az oszlopok, </a:t>
            </a:r>
            <a:r>
              <a:rPr lang="hu-HU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1985, </a:t>
            </a:r>
            <a:r>
              <a:rPr lang="hu-HU" sz="32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Királyok könyve</a:t>
            </a:r>
            <a:r>
              <a:rPr lang="hu-HU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1980. </a:t>
            </a:r>
          </a:p>
          <a:p>
            <a:pPr algn="just"/>
            <a:r>
              <a:rPr lang="hu-HU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Az </a:t>
            </a:r>
            <a:r>
              <a:rPr lang="hu-HU" sz="32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Útvesztők</a:t>
            </a:r>
            <a:r>
              <a:rPr lang="hu-HU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verőfényben mottója: A’ mi volt, most is vagyon, és a’ mi következik, immár megvolt…</a:t>
            </a:r>
            <a:endParaRPr lang="hu-H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hu-HU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Ez Albert Gábor ars poeticája, </a:t>
            </a:r>
            <a:r>
              <a:rPr lang="hu-HU" sz="32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mert a múlt sosem múlik el, a jelenben él, és belőle következik a jövő</a:t>
            </a:r>
            <a:r>
              <a:rPr lang="hu-HU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hu-H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hu-HU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Legfontosabb üzenete, hogy </a:t>
            </a:r>
            <a:r>
              <a:rPr lang="hu-HU" sz="32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 becsület az életnél is fontosabb, olyan célért kell élni, amiért meghalni is érdemes</a:t>
            </a:r>
            <a:r>
              <a:rPr lang="hu-HU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hu-HU" sz="32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minden nemzet olyan, amilyennek hittel el meri képzelni magát</a:t>
            </a:r>
            <a:r>
              <a:rPr lang="hu-HU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hu-HU" sz="3200" dirty="0"/>
          </a:p>
        </p:txBody>
      </p:sp>
    </p:spTree>
    <p:extLst>
      <p:ext uri="{BB962C8B-B14F-4D97-AF65-F5344CB8AC3E}">
        <p14:creationId xmlns:p14="http://schemas.microsoft.com/office/powerpoint/2010/main" val="8784427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997</Words>
  <Application>Microsoft Office PowerPoint</Application>
  <PresentationFormat>Szélesvásznú</PresentationFormat>
  <Paragraphs>22</Paragraphs>
  <Slides>9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4</vt:i4>
      </vt:variant>
      <vt:variant>
        <vt:lpstr>Téma</vt:lpstr>
      </vt:variant>
      <vt:variant>
        <vt:i4>1</vt:i4>
      </vt:variant>
      <vt:variant>
        <vt:lpstr>Diacímek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Office-téma</vt:lpstr>
      <vt:lpstr>Albert Zsuzsa és Gábor hazalátogat</vt:lpstr>
      <vt:lpstr>PowerPoint-bemutató</vt:lpstr>
      <vt:lpstr>Albert Zsuzsa Gábor pécsi kapcsolatáról</vt:lpstr>
      <vt:lpstr>PowerPoint-bemutató</vt:lpstr>
      <vt:lpstr>Szíjártó István laudációja a Magyar Örökség-díj átadásakor, 2016-ban. I. </vt:lpstr>
      <vt:lpstr>Szíjártó István laudációja a Magyar Örökség-díj átadásakor, 2016-ban, II.</vt:lpstr>
      <vt:lpstr>Szíjártó István laudációja a Magyar Örökség-díj átadásakor, 2016-ban, III.</vt:lpstr>
      <vt:lpstr>Ajánló további tájékozódáshoz</vt:lpstr>
      <vt:lpstr>Albert Gábor legfontosabb kötetei és ars poeticája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Albert Gábor bemutatóra</dc:title>
  <dc:creator>László és Noémi Pintér</dc:creator>
  <cp:lastModifiedBy>László és Noémi Pintér</cp:lastModifiedBy>
  <cp:revision>3</cp:revision>
  <dcterms:created xsi:type="dcterms:W3CDTF">2024-05-13T16:00:34Z</dcterms:created>
  <dcterms:modified xsi:type="dcterms:W3CDTF">2024-05-16T18:01:00Z</dcterms:modified>
</cp:coreProperties>
</file>