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2" r:id="rId4"/>
    <p:sldId id="263" r:id="rId5"/>
    <p:sldId id="257" r:id="rId6"/>
    <p:sldId id="258" r:id="rId7"/>
    <p:sldId id="259" r:id="rId8"/>
    <p:sldId id="260" r:id="rId9"/>
    <p:sldId id="261" r:id="rId10"/>
    <p:sldId id="265" r:id="rId11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8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1B8E6FD-B00F-B48E-EEA5-25634AEF43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D553DBA7-D481-BEC1-8999-0C221EEB6F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0193542D-0E3E-6726-82A0-81DFE7D8E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DDBBEF57-F3F2-D394-359B-F980D5310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172C427-E9B2-4128-94BF-E0FC9C1D1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2655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43E2D08-54BC-3C91-B71E-77A32C2D1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6D7C994-A835-F595-CAE8-048E2B788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80DC9EB1-6D2A-F5CA-600E-00FEA5590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2983EF22-6CD7-6E87-19FA-B9508F492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CF0B7C28-D76C-A53E-34D4-3449E6BB3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9669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373C05B-51D1-17CA-E897-276374820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807D0129-B383-DABB-8F80-4BD3D35F9C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089995CD-7723-1866-7172-638B6B45C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D05DF76-ECD2-454B-7CF2-EC668B8B8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A6B1D065-82D9-A47A-973F-97BF80C7D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19781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5B274F0-82FB-5847-10CE-05482A9F3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649E5FB-BD94-1DDB-9C09-1D3C764001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EF42B46D-05C5-4691-D1BB-6A26A59BE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D574CBD9-E568-11E7-18C0-568D3FC8A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BC24F0E0-A5CF-106D-F423-C1A3539D6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8C832E75-9F18-3A17-7540-7A904AE13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9013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90E9A46-70AA-93FF-2CF5-F6543957E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A0FA392A-2238-5CB6-211F-D37E89B67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F83FEE6D-7A2A-75B5-B4DE-06F37060D3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6E0C2DA1-BCC5-E203-D8FF-D17620442C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E37FA3A4-ACCE-CC4B-A53E-6633A210AF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FBF4C5C1-2CC1-A106-07B8-38B27967A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48192BAA-BB0C-13C4-D00C-5477208F3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49FBE613-964B-0EC5-A968-343714DC4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99820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4715337-DFAA-940D-842C-3B638BC9A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514B37E4-0BD7-EF74-A08C-893EF8BD6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C60C9689-5D3C-670E-59D8-AD6EEC9A5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7510AD9E-203C-B6D1-B596-5C67487B6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47053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487DBD86-6118-304F-1EDE-A63E4DE7E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F5364F72-4F87-350A-9CEE-FA3B5A226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742E21F3-7E27-951A-7307-EB3837498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7491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B0518D6-AE3B-9AC8-AB46-01A0381F4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FA20AEC-FD0E-35D8-0859-5984F6CE96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0FFDB7D9-CC52-F4F9-5988-ED34D44F87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E2A2ABE2-685F-E0DA-8656-E0A505AC1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D2F87BAC-0CAD-9C13-D7FB-324CA27C9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F2A489B7-EE4D-3F60-F4C5-779785275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9498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CE3937-31F6-D89B-3E96-4DBE41113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FEB1B3E6-9237-6EEC-1802-42F478CA36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56750B37-095F-4C50-BA83-96827FFC58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77D5D934-E5D2-6DC5-B208-D9F83AFD5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F11B93BE-4BA3-920C-781E-2D7B83EFB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9F6A7796-C59F-E92C-BE17-39ADC62E5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72562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3A0161D-DA6C-D9C6-4081-02C2406F0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1A0C1E9A-86B1-A1C9-7981-598842C046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F555CB64-D1E6-B802-190B-297EB8555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7EF9BB0-8444-9CB7-0458-EFCFA462C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494578A2-5701-CD26-4E23-1CC19B5BB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54545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EB6A1691-8F32-3FA8-8400-8CFB42A041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A5DB8CA5-6623-11E0-D5D5-0B96A2634F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7CA92B33-1010-1453-2962-BA274CD1F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B446CEA7-8FBE-FD3D-07CD-92F1EB471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6197DC46-7C46-90E1-FAF6-B534D74B2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04064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8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1010A82A-DAA7-6FDC-2F1C-B3C682AB9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0FD4AA5F-F9FB-33BC-B98A-A352817DC4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FFF1CC4-5399-B690-610D-04CD28CE70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9622E-1B6B-4DED-A3D4-1B6CC74B434F}" type="datetimeFigureOut">
              <a:rPr lang="hu-HU" smtClean="0"/>
              <a:t>2023. 11. 26.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F49D467-DFCA-ADF9-1292-4D4A29E8C8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3CE4B57C-388B-3594-264B-99F1368911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333E7-789A-45E6-9BDD-FE8385E7441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5551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iki/Libertari%C3%A1nus" TargetMode="External"/><Relationship Id="rId2" Type="http://schemas.openxmlformats.org/officeDocument/2006/relationships/hyperlink" Target="https://tudomanyplaza.hu/noam-chomsky-hatalom-tizparancsolata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u.wikipedia.org/wiki/Noam_Chomsky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sorbagyozo.hu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@csorbagyozotarsasag9688" TargetMode="External"/><Relationship Id="rId5" Type="http://schemas.openxmlformats.org/officeDocument/2006/relationships/hyperlink" Target="https://www.facebook.com/csorbagyozo" TargetMode="External"/><Relationship Id="rId4" Type="http://schemas.openxmlformats.org/officeDocument/2006/relationships/hyperlink" Target="https://csorbagyozo.hu/galeria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Ab9C0zFEg6MkcEz7ipe711Q_gMzrouVD/view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orbagyozo.hu/p/13631" TargetMode="External"/><Relationship Id="rId5" Type="http://schemas.openxmlformats.org/officeDocument/2006/relationships/hyperlink" Target="https://csorbagyozo.hu/p/12975" TargetMode="External"/><Relationship Id="rId4" Type="http://schemas.openxmlformats.org/officeDocument/2006/relationships/hyperlink" Target="https://csorbagyozo.hu/wp-content/uploads/2023/04/3271408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8000"/>
            <a:lum/>
          </a:blip>
          <a:srcRect/>
          <a:stretch>
            <a:fillRect t="-50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50D5A21-03D1-AF09-9CC6-8986C2238D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0606"/>
            <a:ext cx="9144000" cy="3824749"/>
          </a:xfrm>
        </p:spPr>
        <p:txBody>
          <a:bodyPr>
            <a:normAutofit fontScale="90000"/>
          </a:bodyPr>
          <a:lstStyle/>
          <a:p>
            <a:br>
              <a:rPr lang="hu-HU" dirty="0"/>
            </a:br>
            <a:r>
              <a:rPr lang="hu-HU" dirty="0"/>
              <a:t>Összefoglaló</a:t>
            </a:r>
            <a:br>
              <a:rPr lang="hu-HU" dirty="0"/>
            </a:br>
            <a:r>
              <a:rPr lang="hu-HU" dirty="0"/>
              <a:t>A Csorba Győző Társaság 2023. évi közgyűlésének és megemlékezésének eseményeiről.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2042259F-A7CF-3D5F-F4A1-9D0EA76EBA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80154"/>
            <a:ext cx="9144000" cy="577645"/>
          </a:xfrm>
          <a:noFill/>
        </p:spPr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78507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27075D7-5367-1411-5E94-E0B791C3E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381" y="207808"/>
            <a:ext cx="10515600" cy="1325563"/>
          </a:xfrm>
        </p:spPr>
        <p:txBody>
          <a:bodyPr/>
          <a:lstStyle/>
          <a:p>
            <a:pPr algn="ctr"/>
            <a:r>
              <a:rPr lang="hu-HU" dirty="0"/>
              <a:t>Emlékezés Csorba Győzőre, koszorúzás, vershallgatás.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76BF509-C51B-10DF-3DE4-8FFD77B40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5600"/>
            <a:ext cx="10515600" cy="4551363"/>
          </a:xfrm>
        </p:spPr>
        <p:txBody>
          <a:bodyPr>
            <a:normAutofit/>
          </a:bodyPr>
          <a:lstStyle/>
          <a:p>
            <a:pPr algn="just"/>
            <a:r>
              <a:rPr lang="hu-HU" dirty="0"/>
              <a:t>Az est első részében a Tudásközpont első emeletén a Csorba Győző Emlékszoba ajtajánál Csorba Győző születésnapjára (1916. november 21.) emlékezve dr. Nagy Imre rövid méltató beszéde után koszorút helyeztünk el a Csorba Társaság és a család nevében.</a:t>
            </a:r>
            <a:br>
              <a:rPr lang="hu-HU" dirty="0"/>
            </a:br>
            <a:r>
              <a:rPr lang="hu-HU" dirty="0"/>
              <a:t>Végezetül Pintérné </a:t>
            </a:r>
            <a:r>
              <a:rPr lang="hu-HU" dirty="0" err="1"/>
              <a:t>Hambuch</a:t>
            </a:r>
            <a:r>
              <a:rPr lang="hu-HU" dirty="0"/>
              <a:t> Katalin előadásában hangfelvételről meghallgattuk Mezey Katalin </a:t>
            </a:r>
            <a:r>
              <a:rPr lang="hu-HU" i="1" dirty="0"/>
              <a:t>Az a készülék. Csorba Győzőnek </a:t>
            </a:r>
            <a:r>
              <a:rPr lang="hu-HU" dirty="0"/>
              <a:t>című, Csorba halálakor írt versét.</a:t>
            </a:r>
          </a:p>
          <a:p>
            <a:pPr algn="just"/>
            <a:r>
              <a:rPr lang="hu-HU" dirty="0"/>
              <a:t> </a:t>
            </a:r>
            <a:br>
              <a:rPr lang="hu-HU" dirty="0"/>
            </a:br>
            <a:r>
              <a:rPr lang="hu-HU" dirty="0"/>
              <a:t>Utána az emlékezők lementek a földszinti Kiselőadóba, ahol Nagy Imre professzor megtartotta előadását (ld. következő lapok), majd utána a Társaság közgyűlése is sorra került.  </a:t>
            </a:r>
          </a:p>
        </p:txBody>
      </p:sp>
    </p:spTree>
    <p:extLst>
      <p:ext uri="{BB962C8B-B14F-4D97-AF65-F5344CB8AC3E}">
        <p14:creationId xmlns:p14="http://schemas.microsoft.com/office/powerpoint/2010/main" val="414819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E6FD98F-EF60-3FDD-A230-39F11F32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0246"/>
          </a:xfrm>
        </p:spPr>
        <p:txBody>
          <a:bodyPr>
            <a:normAutofit/>
          </a:bodyPr>
          <a:lstStyle/>
          <a:p>
            <a:r>
              <a:rPr lang="hu-HU" sz="2000" dirty="0">
                <a:latin typeface="Georgia" panose="02040502050405020303" pitchFamily="18" charset="0"/>
              </a:rPr>
              <a:t>Chomsky és </a:t>
            </a:r>
            <a:r>
              <a:rPr lang="hu-HU" sz="2000" dirty="0" err="1">
                <a:latin typeface="Georgia" panose="02040502050405020303" pitchFamily="18" charset="0"/>
              </a:rPr>
              <a:t>Sapyr</a:t>
            </a:r>
            <a:endParaRPr lang="hu-HU" sz="2000" dirty="0">
              <a:latin typeface="Georgia" panose="02040502050405020303" pitchFamily="18" charset="0"/>
            </a:endParaRPr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512D613D-A74F-FB8E-20E4-07EF4322E4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8" y="80097"/>
            <a:ext cx="6287383" cy="3672000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429C8527-645B-551F-D695-2E53525E98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150" y="3150000"/>
            <a:ext cx="6708192" cy="3708000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84392D1A-EF9E-1A0A-55CD-D898B01CED1B}"/>
              </a:ext>
            </a:extLst>
          </p:cNvPr>
          <p:cNvSpPr txBox="1"/>
          <p:nvPr/>
        </p:nvSpPr>
        <p:spPr>
          <a:xfrm>
            <a:off x="6578600" y="1916096"/>
            <a:ext cx="1642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dirty="0"/>
              <a:t>Chomsky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0AB0C770-F5C2-D0DB-F3F0-547054465557}"/>
              </a:ext>
            </a:extLst>
          </p:cNvPr>
          <p:cNvSpPr txBox="1"/>
          <p:nvPr/>
        </p:nvSpPr>
        <p:spPr>
          <a:xfrm>
            <a:off x="187475" y="3752097"/>
            <a:ext cx="4697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dirty="0" err="1"/>
              <a:t>Saphir-Whorf</a:t>
            </a:r>
            <a:endParaRPr lang="hu-HU" sz="28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A808B8AD-CBF4-58F2-3B0A-C1F64A001CE3}"/>
              </a:ext>
            </a:extLst>
          </p:cNvPr>
          <p:cNvSpPr txBox="1"/>
          <p:nvPr/>
        </p:nvSpPr>
        <p:spPr>
          <a:xfrm>
            <a:off x="6815667" y="130992"/>
            <a:ext cx="49445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1400" b="0" i="0" u="none" strike="noStrike" baseline="0" dirty="0">
                <a:solidFill>
                  <a:srgbClr val="FF0000"/>
                </a:solidFill>
                <a:latin typeface="TimesNewRomanPSMT"/>
              </a:rPr>
              <a:t>Prof. Nagy Imre: „</a:t>
            </a:r>
            <a:r>
              <a:rPr lang="hu-HU" sz="1400" b="1" i="1" u="none" strike="noStrike" baseline="0" dirty="0">
                <a:solidFill>
                  <a:srgbClr val="FF0000"/>
                </a:solidFill>
                <a:latin typeface="TimesNewRomanPS-BoldItalicMT"/>
              </a:rPr>
              <a:t>A marslakó és az indián </a:t>
            </a:r>
            <a:r>
              <a:rPr lang="hu-HU" sz="1400" b="0" i="0" u="none" strike="noStrike" baseline="0" dirty="0">
                <a:solidFill>
                  <a:srgbClr val="FF0000"/>
                </a:solidFill>
                <a:latin typeface="TimesNewRomanPSMT"/>
              </a:rPr>
              <a:t>című előadása korunk két fontos nyelvészeti iskolájáról, a Chomsky nevéhez fűződő </a:t>
            </a:r>
            <a:r>
              <a:rPr lang="hu-HU" sz="1400" b="0" i="0" u="none" strike="noStrike" baseline="0" dirty="0" err="1">
                <a:solidFill>
                  <a:srgbClr val="FF0000"/>
                </a:solidFill>
                <a:latin typeface="TimesNewRomanPSMT"/>
              </a:rPr>
              <a:t>kognitivista</a:t>
            </a:r>
            <a:r>
              <a:rPr lang="hu-HU" sz="1400" b="0" i="0" u="none" strike="noStrike" baseline="0" dirty="0">
                <a:solidFill>
                  <a:srgbClr val="FF0000"/>
                </a:solidFill>
                <a:latin typeface="TimesNewRomanPSMT"/>
              </a:rPr>
              <a:t> (globalista) elmélet és a Sapir-</a:t>
            </a:r>
            <a:r>
              <a:rPr lang="hu-HU" sz="1400" b="0" i="0" u="none" strike="noStrike" baseline="0" dirty="0" err="1">
                <a:solidFill>
                  <a:srgbClr val="FF0000"/>
                </a:solidFill>
                <a:latin typeface="TimesNewRomanPSMT"/>
              </a:rPr>
              <a:t>Whorf</a:t>
            </a:r>
            <a:r>
              <a:rPr lang="hu-HU" sz="1400" b="0" i="0" u="none" strike="noStrike" baseline="0" dirty="0">
                <a:solidFill>
                  <a:srgbClr val="FF0000"/>
                </a:solidFill>
                <a:latin typeface="TimesNewRomanPSMT"/>
              </a:rPr>
              <a:t>-féle nyelvi relativizmus (nemzeti elvű tradíció) vitájáról szól, egy irodalmár nézőpontjából.”</a:t>
            </a:r>
          </a:p>
          <a:p>
            <a:pPr algn="just"/>
            <a:r>
              <a:rPr lang="hu-HU" sz="1400" b="0" i="0" u="none" strike="noStrike" baseline="0" dirty="0">
                <a:solidFill>
                  <a:srgbClr val="FF0000"/>
                </a:solidFill>
                <a:latin typeface="TimesNewRomanPSMT"/>
              </a:rPr>
              <a:t>(</a:t>
            </a:r>
            <a:r>
              <a:rPr lang="hu-HU" sz="1400" b="0" i="1" u="none" strike="noStrike" baseline="0" dirty="0">
                <a:solidFill>
                  <a:srgbClr val="FF0000"/>
                </a:solidFill>
                <a:latin typeface="TimesNewRomanPS-ItalicMT"/>
              </a:rPr>
              <a:t>Részletesebben itt: </a:t>
            </a:r>
            <a:r>
              <a:rPr lang="hu-HU" sz="1400" b="0" i="1" u="none" strike="noStrike" baseline="0" dirty="0">
                <a:solidFill>
                  <a:srgbClr val="0563C2"/>
                </a:solidFill>
                <a:latin typeface="TimesNewRomanPS-ItalicMT"/>
              </a:rPr>
              <a:t>https://csorbagyozo.hu/p/13841</a:t>
            </a:r>
            <a:r>
              <a:rPr lang="hu-HU" sz="1400" b="0" i="0" u="none" strike="noStrike" baseline="0" dirty="0">
                <a:solidFill>
                  <a:srgbClr val="FF0000"/>
                </a:solidFill>
                <a:latin typeface="TimesNewRomanPSMT"/>
              </a:rPr>
              <a:t>)</a:t>
            </a:r>
            <a:endParaRPr lang="hu-HU" sz="1400" dirty="0"/>
          </a:p>
        </p:txBody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463CEA37-AE7D-4126-9422-62D44CF788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8" y="4318194"/>
            <a:ext cx="4129332" cy="2300628"/>
          </a:xfrm>
          <a:prstGeom prst="rect">
            <a:avLst/>
          </a:prstGeom>
        </p:spPr>
      </p:pic>
      <p:sp>
        <p:nvSpPr>
          <p:cNvPr id="13" name="Szövegdoboz 12">
            <a:extLst>
              <a:ext uri="{FF2B5EF4-FFF2-40B4-BE49-F238E27FC236}">
                <a16:creationId xmlns:a16="http://schemas.microsoft.com/office/drawing/2014/main" id="{A79E446A-6A33-2AE1-0CC1-4550776A7E71}"/>
              </a:ext>
            </a:extLst>
          </p:cNvPr>
          <p:cNvSpPr txBox="1"/>
          <p:nvPr/>
        </p:nvSpPr>
        <p:spPr>
          <a:xfrm>
            <a:off x="4436533" y="4275317"/>
            <a:ext cx="719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Prof.</a:t>
            </a:r>
          </a:p>
          <a:p>
            <a:r>
              <a:rPr lang="hu-HU" dirty="0"/>
              <a:t>Nagy </a:t>
            </a:r>
          </a:p>
          <a:p>
            <a:r>
              <a:rPr lang="hu-HU" dirty="0"/>
              <a:t>Imre</a:t>
            </a:r>
          </a:p>
        </p:txBody>
      </p:sp>
    </p:spTree>
    <p:extLst>
      <p:ext uri="{BB962C8B-B14F-4D97-AF65-F5344CB8AC3E}">
        <p14:creationId xmlns:p14="http://schemas.microsoft.com/office/powerpoint/2010/main" val="3422232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AAF3CEF-ADE7-6724-F8E3-CC0691FEE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6342"/>
          </a:xfrm>
        </p:spPr>
        <p:txBody>
          <a:bodyPr/>
          <a:lstStyle/>
          <a:p>
            <a:pPr algn="ctr"/>
            <a:r>
              <a:rPr lang="hu-HU" dirty="0"/>
              <a:t>Dr. Nagy Imre előadásáról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3CE4709-9BDC-5033-FF20-57B9A0661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7733"/>
            <a:ext cx="10515600" cy="5376333"/>
          </a:xfrm>
        </p:spPr>
        <p:txBody>
          <a:bodyPr>
            <a:normAutofit lnSpcReduction="10000"/>
          </a:bodyPr>
          <a:lstStyle/>
          <a:p>
            <a:pPr algn="just"/>
            <a:r>
              <a:rPr lang="hu-HU" sz="2400" dirty="0"/>
              <a:t>Az előadásnak nagy sikere volt. Dr. Nagy Imre a hozzászólóknak válaszlova lényegi kiegészítésekkel bővítette, pontosította előadását. Az előadó korunk (jelenkorunk!) történelmi-politikai-társadalmi eseményeit levezethetőnek </a:t>
            </a:r>
            <a:r>
              <a:rPr lang="hu-HU" sz="2400" dirty="0">
                <a:solidFill>
                  <a:srgbClr val="002060"/>
                </a:solidFill>
              </a:rPr>
              <a:t>gondolja </a:t>
            </a:r>
            <a:r>
              <a:rPr lang="hu-HU" sz="24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 Chomsky nevéhez fűződő </a:t>
            </a:r>
            <a:r>
              <a:rPr lang="hu-HU" sz="2400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kognitivista</a:t>
            </a:r>
            <a:r>
              <a:rPr lang="hu-HU" sz="24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(globalista, liberális) elmélet és a Sapir-</a:t>
            </a:r>
            <a:r>
              <a:rPr lang="hu-HU" sz="2400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Whorf</a:t>
            </a:r>
            <a:r>
              <a:rPr lang="hu-HU" sz="24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-féle nyelvi relativizmus (nemzeti elvű konzervatív tradíció) vitájából. A hozzászólók egyetértettek a gondolatmenettel, érveikkel, további példáikkal ők is illusztrálták a nyelv romlásának társadalmi okait illetve a nyelvromlás visszahatását az általános erkölcsi, társadalmi helyzetre, annak romlására. Dr. Nagy Imre irodalmi példák segítségével is ábrázolta a romlás folyamatát. Remélem, ha a teljes szöveget nem is, de rezümét kapunk a professzortól. S</a:t>
            </a:r>
            <a:r>
              <a:rPr lang="hu-HU" sz="24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ajnos gyorsan be kellett fejezni az előadással kapcsolatban </a:t>
            </a:r>
            <a:r>
              <a:rPr lang="hu-HU" sz="24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továbbgyűrűző</a:t>
            </a:r>
            <a:r>
              <a:rPr lang="hu-HU" sz="24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élénk beszélgetést </a:t>
            </a:r>
            <a:r>
              <a:rPr lang="hu-HU" sz="24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 terem és az épület zárása miatt (Az előadás meghívóját ld. a következő lapon.)</a:t>
            </a:r>
          </a:p>
          <a:p>
            <a:pPr algn="just"/>
            <a:r>
              <a:rPr lang="hu-HU" sz="14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(A szerkesztő, P. L. megjegyzése: Chomsky professzor nem csak nyelvész, filozófus, de politikai aktivista is. Chomsky szerint a hatalmi dimenzió médiastratégiái lépten nyomon észrevehetők és jól követhetők is a mindennapokban. Az általa és mások által is tagadott szerzőségű, de nevéhez kapcsolt </a:t>
            </a:r>
            <a:r>
              <a:rPr lang="hu-HU" sz="1400" i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hu-HU" sz="14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sz="1400" i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Hatalom tízparancsolata</a:t>
            </a:r>
            <a:r>
              <a:rPr lang="hu-HU" sz="14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című kódex már régóta kering a világhálón. In: </a:t>
            </a:r>
            <a:r>
              <a:rPr lang="hu-HU" sz="14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https://tudomanyplaza.hu/noam-chomsky-hatalom-tizparancsolata/</a:t>
            </a:r>
            <a:r>
              <a:rPr lang="hu-HU" sz="14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„</a:t>
            </a:r>
            <a:r>
              <a:rPr lang="hu-HU" sz="1400" dirty="0"/>
              <a:t>Az 1992-es „Arts and </a:t>
            </a:r>
            <a:r>
              <a:rPr lang="hu-HU" sz="1400" dirty="0" err="1"/>
              <a:t>Humanities</a:t>
            </a:r>
            <a:r>
              <a:rPr lang="hu-HU" sz="1400" dirty="0"/>
              <a:t> </a:t>
            </a:r>
            <a:r>
              <a:rPr lang="hu-HU" sz="1400" dirty="0" err="1"/>
              <a:t>Citation</a:t>
            </a:r>
            <a:r>
              <a:rPr lang="hu-HU" sz="1400" dirty="0"/>
              <a:t> Index” szerint 1980 és 1992 között Chomsky volt a világon a leggyakrabban idézett élő személy. A professzor a politikában is aktívan részt vesz, magát </a:t>
            </a:r>
            <a:r>
              <a:rPr lang="hu-HU" sz="1400" dirty="0" err="1">
                <a:hlinkClick r:id="rId3" tooltip="Libertariánus"/>
              </a:rPr>
              <a:t>libertariánus</a:t>
            </a:r>
            <a:r>
              <a:rPr lang="hu-HU" sz="1400" dirty="0"/>
              <a:t> szocialistának vallja, és szimpatizál az </a:t>
            </a:r>
            <a:r>
              <a:rPr lang="hu-HU" sz="1400" dirty="0" err="1"/>
              <a:t>anarcho</a:t>
            </a:r>
            <a:r>
              <a:rPr lang="hu-HU" sz="1400" dirty="0"/>
              <a:t>-szindikalizmus nézeteivel is. Tagja az </a:t>
            </a:r>
            <a:r>
              <a:rPr lang="hu-HU" sz="1400" dirty="0" err="1"/>
              <a:t>Industrial</a:t>
            </a:r>
            <a:r>
              <a:rPr lang="hu-HU" sz="1400" dirty="0"/>
              <a:t> </a:t>
            </a:r>
            <a:r>
              <a:rPr lang="hu-HU" sz="1400" dirty="0" err="1"/>
              <a:t>Workers</a:t>
            </a:r>
            <a:r>
              <a:rPr lang="hu-HU" sz="1400" dirty="0"/>
              <a:t> of </a:t>
            </a:r>
            <a:r>
              <a:rPr lang="hu-HU" sz="1400" dirty="0" err="1"/>
              <a:t>the</a:t>
            </a:r>
            <a:r>
              <a:rPr lang="hu-HU" sz="1400" dirty="0"/>
              <a:t> World elnevezésű szervezetnek és az Anticionista Mozgalomnak. In: </a:t>
            </a:r>
            <a:r>
              <a:rPr lang="hu-HU" sz="1400" dirty="0">
                <a:hlinkClick r:id="rId4"/>
              </a:rPr>
              <a:t>https://hu.wikipedia.org/wiki/Noam_Chomsky</a:t>
            </a:r>
            <a:r>
              <a:rPr lang="hu-HU" sz="1400" dirty="0"/>
              <a:t> </a:t>
            </a:r>
            <a:r>
              <a:rPr lang="hu-HU" sz="14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hu-HU" sz="1400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hu-H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50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8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D288864-329A-7CB5-0A8A-AB0D82F7B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498" y="287067"/>
            <a:ext cx="10515600" cy="906114"/>
          </a:xfrm>
        </p:spPr>
        <p:txBody>
          <a:bodyPr>
            <a:normAutofit fontScale="90000"/>
          </a:bodyPr>
          <a:lstStyle/>
          <a:p>
            <a:pPr algn="ctr"/>
            <a:r>
              <a:rPr lang="hu-HU" sz="2400" b="1" i="1" dirty="0">
                <a:latin typeface="Liberation Serif"/>
                <a:ea typeface="Arial Unicode MS"/>
                <a:cs typeface="Lucida Sans" panose="020B0602030504020204" pitchFamily="34" charset="0"/>
              </a:rPr>
              <a:t>Összefoglaló </a:t>
            </a:r>
            <a:r>
              <a:rPr lang="hu-HU" sz="2400" dirty="0">
                <a:latin typeface="Liberation Serif"/>
                <a:ea typeface="Arial Unicode MS"/>
                <a:cs typeface="Lucida Sans" panose="020B0602030504020204" pitchFamily="34" charset="0"/>
              </a:rPr>
              <a:t>a Csorba Győző Társaság 2023. 11. 24. napján, a Pécsi Tudásközpont kis</a:t>
            </a:r>
            <a:br>
              <a:rPr lang="hu-HU" sz="2400" dirty="0">
                <a:latin typeface="Liberation Serif"/>
                <a:ea typeface="Arial Unicode MS"/>
                <a:cs typeface="Lucida Sans" panose="020B0602030504020204" pitchFamily="34" charset="0"/>
              </a:rPr>
            </a:br>
            <a:r>
              <a:rPr lang="hu-HU" sz="2400" dirty="0">
                <a:latin typeface="Liberation Serif"/>
                <a:ea typeface="Arial Unicode MS"/>
                <a:cs typeface="Lucida Sans" panose="020B0602030504020204" pitchFamily="34" charset="0"/>
              </a:rPr>
              <a:t>konferenciatermében 16 órakor kezdődött közgyűlésről. I.</a:t>
            </a:r>
            <a:br>
              <a:rPr lang="hu-HU" sz="2400" dirty="0">
                <a:latin typeface="Liberation Serif"/>
                <a:ea typeface="Arial Unicode MS"/>
                <a:cs typeface="Lucida Sans" panose="020B0602030504020204" pitchFamily="34" charset="0"/>
              </a:rPr>
            </a:br>
            <a:endParaRPr lang="hu-HU" sz="2400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FFD0C21-65E3-A1CF-32E1-70B3BA029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595" y="1193181"/>
            <a:ext cx="11251581" cy="5575610"/>
          </a:xfrm>
        </p:spPr>
        <p:txBody>
          <a:bodyPr>
            <a:normAutofit fontScale="40000" lnSpcReduction="20000"/>
          </a:bodyPr>
          <a:lstStyle/>
          <a:p>
            <a:pPr algn="ctr">
              <a:spcAft>
                <a:spcPts val="1415"/>
              </a:spcAft>
            </a:pPr>
            <a:r>
              <a:rPr lang="hu-HU" sz="1800" b="1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-Jegyzőkönyv</a:t>
            </a:r>
            <a:endParaRPr lang="hu-HU" sz="1800" dirty="0">
              <a:effectLst/>
              <a:latin typeface="Liberation Serif"/>
              <a:ea typeface="Arial Unicode MS"/>
              <a:cs typeface="Lucida Sans" panose="020B0602030504020204" pitchFamily="34" charset="0"/>
            </a:endParaRPr>
          </a:p>
          <a:p>
            <a:pPr>
              <a:spcAft>
                <a:spcPts val="1415"/>
              </a:spcAft>
            </a:pP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Jelen vannak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: a mellékelt jelenléti íven szereplők.</a:t>
            </a:r>
          </a:p>
          <a:p>
            <a:pPr>
              <a:spcAft>
                <a:spcPts val="1415"/>
              </a:spcAft>
            </a:pP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A formaságokon gyorsan túlesve prof. dr. Nagy Imre elnök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 levezető elnöknek javasolja Pintér Lászlót, aki a jelölést elfogadja.</a:t>
            </a:r>
            <a:b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 </a:t>
            </a:r>
            <a:b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A jelenlevők egyhangú nyílt szavazással meghozzák </a:t>
            </a:r>
            <a:r>
              <a:rPr lang="hu-HU" sz="4500" b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2023/I/1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. számú határozatukat, melyben </a:t>
            </a:r>
            <a:r>
              <a:rPr lang="hu-HU" sz="4500" b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levezető</a:t>
            </a:r>
            <a:br>
              <a:rPr lang="hu-HU" sz="4500" b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r>
              <a:rPr lang="hu-HU" sz="4500" b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elnöknek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 </a:t>
            </a: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megválasztják: Pintér Lászlót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.</a:t>
            </a:r>
          </a:p>
          <a:p>
            <a:pPr>
              <a:spcAft>
                <a:spcPts val="1415"/>
              </a:spcAft>
            </a:pP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Levezető elnök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 </a:t>
            </a: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jegyzőkönyvvezetőnek javasolja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 </a:t>
            </a: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Pintérné Csorba Noémit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, aki a jelölést elfogadja.</a:t>
            </a:r>
            <a:b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b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A jelenlevők egyhangú nyílt szavazással meghozzák </a:t>
            </a: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2023/I/2.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 számú határozatukat, melyben</a:t>
            </a:r>
            <a:b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jegyzőkönyvvezetőnek megválasztják: Pintérné Csorba Noémit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.</a:t>
            </a:r>
          </a:p>
          <a:p>
            <a:pPr>
              <a:spcAft>
                <a:spcPts val="1415"/>
              </a:spcAft>
            </a:pP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Levezető elnök jegyzőkönyv-hitelesítőnek jelöli Hajdinákné Csorba Eszter és Kiss Tamást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, akik a jelölést elfogadják. </a:t>
            </a:r>
            <a:b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b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A jelenlevők egyhangú nyílt szavazással meghozzák </a:t>
            </a: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2023/I/3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. számú határozatukat, melyben</a:t>
            </a:r>
            <a:b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jegyzőkönyv- hitelesítőnek megválasztják: Hajdinákné Csorba Eszter és Kiss Tamást</a:t>
            </a:r>
            <a:r>
              <a:rPr lang="hu-HU" sz="4500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.</a:t>
            </a:r>
          </a:p>
          <a:p>
            <a:pPr>
              <a:spcAft>
                <a:spcPts val="1415"/>
              </a:spcAft>
            </a:pP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Levezető elnök megállapítja, hogy a tagok a kellő létszámban megjelentek, a közgyűlés</a:t>
            </a:r>
            <a:b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</a:br>
            <a:r>
              <a:rPr lang="hu-HU" sz="4500" b="1" i="1" dirty="0">
                <a:effectLst/>
                <a:latin typeface="Georgia" panose="02040502050405020303" pitchFamily="18" charset="0"/>
                <a:ea typeface="Arial Unicode MS"/>
                <a:cs typeface="Lucida Sans" panose="020B0602030504020204" pitchFamily="34" charset="0"/>
              </a:rPr>
              <a:t>határozatképes</a:t>
            </a:r>
            <a:endParaRPr lang="hu-HU" sz="4500" dirty="0">
              <a:effectLst/>
              <a:latin typeface="Georgia" panose="02040502050405020303" pitchFamily="18" charset="0"/>
              <a:ea typeface="Arial Unicode MS"/>
              <a:cs typeface="Lucida Sans" panose="020B0602030504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00439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8000"/>
            <a:lum/>
          </a:blip>
          <a:srcRect/>
          <a:stretch>
            <a:fillRect t="-67000" b="-6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D66EC3D-DEDC-B5B1-5211-6BB50684F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8420"/>
            <a:ext cx="10515600" cy="936702"/>
          </a:xfrm>
        </p:spPr>
        <p:txBody>
          <a:bodyPr>
            <a:normAutofit fontScale="90000"/>
          </a:bodyPr>
          <a:lstStyle/>
          <a:p>
            <a:pPr algn="ctr"/>
            <a:r>
              <a:rPr lang="hu-HU" sz="2400" b="1" i="1" dirty="0">
                <a:latin typeface="Liberation Serif"/>
                <a:ea typeface="Arial Unicode MS"/>
                <a:cs typeface="Lucida Sans" panose="020B0602030504020204" pitchFamily="34" charset="0"/>
              </a:rPr>
              <a:t>Összefoglaló </a:t>
            </a:r>
            <a:r>
              <a:rPr lang="hu-HU" sz="2400" dirty="0">
                <a:latin typeface="Liberation Serif"/>
                <a:ea typeface="Arial Unicode MS"/>
                <a:cs typeface="Lucida Sans" panose="020B0602030504020204" pitchFamily="34" charset="0"/>
              </a:rPr>
              <a:t>a Csorba Győző Társaság 2023. 11. 24. napján, a Pécsi Tudásközpont kis</a:t>
            </a:r>
            <a:br>
              <a:rPr lang="hu-HU" sz="2400" dirty="0">
                <a:latin typeface="Liberation Serif"/>
                <a:ea typeface="Arial Unicode MS"/>
                <a:cs typeface="Lucida Sans" panose="020B0602030504020204" pitchFamily="34" charset="0"/>
              </a:rPr>
            </a:br>
            <a:r>
              <a:rPr lang="hu-HU" sz="2400" dirty="0">
                <a:latin typeface="Liberation Serif"/>
                <a:ea typeface="Arial Unicode MS"/>
                <a:cs typeface="Lucida Sans" panose="020B0602030504020204" pitchFamily="34" charset="0"/>
              </a:rPr>
              <a:t>konferenciatermében 16 órakor kezdődött közgyűlésről. II. </a:t>
            </a:r>
            <a:endParaRPr lang="hu-HU" sz="2400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E662778-A26F-D9FD-C01B-BDBDEAED79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654" y="1229032"/>
            <a:ext cx="11207860" cy="5450548"/>
          </a:xfrm>
        </p:spPr>
        <p:txBody>
          <a:bodyPr/>
          <a:lstStyle/>
          <a:p>
            <a:pPr>
              <a:spcAft>
                <a:spcPts val="1415"/>
              </a:spcAft>
            </a:pPr>
            <a:r>
              <a:rPr lang="hu-HU" sz="2000" b="1" i="1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Levezető elnök ismerteti az előzőleg a tagoknak elküldött napirendi pontokat. A napirendhez</a:t>
            </a:r>
            <a:br>
              <a:rPr lang="hu-HU" sz="2000" b="1" i="1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</a:br>
            <a:r>
              <a:rPr lang="hu-HU" sz="2000" b="1" i="1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kiegészítés nem érkezik.</a:t>
            </a:r>
            <a:endParaRPr lang="hu-HU" sz="2000" dirty="0">
              <a:effectLst/>
              <a:latin typeface="Liberation Serif"/>
              <a:ea typeface="Arial Unicode MS"/>
              <a:cs typeface="Lucida Sans" panose="020B0602030504020204" pitchFamily="34" charset="0"/>
            </a:endParaRPr>
          </a:p>
          <a:p>
            <a:pPr>
              <a:spcAft>
                <a:spcPts val="1415"/>
              </a:spcAft>
            </a:pP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A jelenlevők egyhangú nyílt szavazással meghozzák </a:t>
            </a:r>
            <a:r>
              <a:rPr lang="hu-HU" sz="2000" b="1" i="1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2023/I/4</a:t>
            </a: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. számú határozatukat, melyben</a:t>
            </a:r>
            <a:b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</a:br>
            <a:r>
              <a:rPr lang="hu-HU" sz="2000" b="1" i="1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elfogadják a közgyűlés napirendjét</a:t>
            </a: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. </a:t>
            </a:r>
          </a:p>
          <a:p>
            <a:pPr>
              <a:spcAft>
                <a:spcPts val="1415"/>
              </a:spcAft>
            </a:pP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A levezető elnök megállapítja, hogy a napirenden kívül a Csorba Győző Emlékszoba falán koszorút helyeztek el és meghallgatták Mezey Katalin </a:t>
            </a:r>
            <a:r>
              <a:rPr lang="hu-HU" sz="2000" i="1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Az a készülék. Csorba Győzőnek</a:t>
            </a: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 c. versét hangfelvételről, Pintérné </a:t>
            </a:r>
            <a:r>
              <a:rPr lang="hu-HU" sz="2000" dirty="0" err="1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Hambuch</a:t>
            </a: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 Katalin előadásában.</a:t>
            </a:r>
          </a:p>
          <a:p>
            <a:pPr algn="just">
              <a:spcAft>
                <a:spcPts val="1415"/>
              </a:spcAft>
            </a:pPr>
            <a:r>
              <a:rPr lang="hu-HU" sz="2000" b="1" i="1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Napirend:</a:t>
            </a:r>
            <a:endParaRPr lang="hu-HU" sz="2000" dirty="0">
              <a:effectLst/>
              <a:latin typeface="Liberation Serif"/>
              <a:ea typeface="Arial Unicode MS"/>
              <a:cs typeface="Lucida Sans" panose="020B0602030504020204" pitchFamily="34" charset="0"/>
            </a:endParaRPr>
          </a:p>
          <a:p>
            <a:pPr>
              <a:spcAft>
                <a:spcPts val="1415"/>
              </a:spcAft>
            </a:pP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1. Dr. Nagy Imre elnöki köszöntője, rövid összefoglaló az előző évről, tervekről. </a:t>
            </a:r>
            <a:b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</a:b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2. Pintér László beszámolója a szervezeti életről, az elmúlt év pénzügyeiről, ill. a jelenlegi helyzetről. </a:t>
            </a:r>
            <a:b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</a:b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3. Hozzászólások, vita. </a:t>
            </a:r>
            <a:b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</a:br>
            <a:r>
              <a:rPr lang="hu-HU" sz="2000" dirty="0">
                <a:effectLst/>
                <a:latin typeface="Liberation Serif"/>
                <a:ea typeface="Arial Unicode MS"/>
                <a:cs typeface="Lucida Sans" panose="020B0602030504020204" pitchFamily="34" charset="0"/>
              </a:rPr>
              <a:t>4.  A beszámoló elfogadása. (Kézfenntartással, nyilvános.)</a:t>
            </a:r>
          </a:p>
          <a:p>
            <a:pPr algn="ctr">
              <a:spcAft>
                <a:spcPts val="1415"/>
              </a:spcAft>
            </a:pPr>
            <a:r>
              <a:rPr lang="hu-HU" sz="2000" b="1" i="1" dirty="0">
                <a:solidFill>
                  <a:srgbClr val="FF0000"/>
                </a:solidFill>
                <a:latin typeface="Liberation Serif"/>
                <a:ea typeface="Arial Unicode MS"/>
                <a:cs typeface="Lucida Sans" panose="020B0602030504020204" pitchFamily="34" charset="0"/>
              </a:rPr>
              <a:t>A hivatalos jegyzőkönyv az aláírásokkal a Csorba Honlapon lesz elérhető</a:t>
            </a:r>
            <a:r>
              <a:rPr lang="hu-HU" sz="2000" dirty="0">
                <a:latin typeface="Liberation Serif"/>
                <a:ea typeface="Arial Unicode MS"/>
                <a:cs typeface="Lucida Sans" panose="020B0602030504020204" pitchFamily="34" charset="0"/>
              </a:rPr>
              <a:t>. </a:t>
            </a:r>
            <a:endParaRPr lang="hu-HU" sz="2000" dirty="0">
              <a:effectLst/>
              <a:latin typeface="Liberation Serif"/>
              <a:ea typeface="Arial Unicode MS"/>
              <a:cs typeface="Lucida Sans" panose="020B0602030504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18201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413449F-5290-5B54-D306-744E09C75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512"/>
            <a:ext cx="10515600" cy="825190"/>
          </a:xfrm>
        </p:spPr>
        <p:txBody>
          <a:bodyPr>
            <a:normAutofit fontScale="90000"/>
          </a:bodyPr>
          <a:lstStyle/>
          <a:p>
            <a:pPr algn="ctr"/>
            <a:r>
              <a:rPr lang="hu-HU" sz="27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Pintér László beszámolója </a:t>
            </a:r>
            <a:br>
              <a:rPr lang="hu-HU" sz="27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hu-HU" sz="27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Csorba Győző Társaság 2023. évi közgyűlésén I. </a:t>
            </a:r>
            <a:br>
              <a:rPr lang="hu-HU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hu-HU" sz="2000" dirty="0">
              <a:latin typeface="Georgia" panose="02040502050405020303" pitchFamily="18" charset="0"/>
            </a:endParaRP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1E200FA-66E5-930F-4735-85FD98C6D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8026" y="825910"/>
            <a:ext cx="9468464" cy="5830529"/>
          </a:xfrm>
          <a:blipFill>
            <a:blip r:embed="rId2">
              <a:alphaModFix amt="78000"/>
            </a:blip>
            <a:stretch>
              <a:fillRect/>
            </a:stretch>
          </a:blipFill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Pénzügyi helyzet</a:t>
            </a:r>
          </a:p>
          <a:p>
            <a:pPr marL="48260">
              <a:lnSpc>
                <a:spcPct val="107000"/>
              </a:lnSpc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2022. bevétel tagdíjakból 50 </a:t>
            </a:r>
            <a:r>
              <a:rPr lang="hu-HU" sz="24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eFt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(fizettek 10 fő) </a:t>
            </a:r>
          </a:p>
          <a:p>
            <a:pPr marL="48260">
              <a:lnSpc>
                <a:spcPct val="107000"/>
              </a:lnSpc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2022. kiadás: 40 Ft könyvelő díja</a:t>
            </a:r>
          </a:p>
          <a:p>
            <a:pPr marL="48260">
              <a:lnSpc>
                <a:spcPct val="107000"/>
              </a:lnSpc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       8 </a:t>
            </a:r>
            <a:r>
              <a:rPr lang="hu-HU" sz="24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eFt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csokrok</a:t>
            </a:r>
          </a:p>
          <a:p>
            <a:pPr marL="48260">
              <a:lnSpc>
                <a:spcPct val="107000"/>
              </a:lnSpc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2023-as bevétel: 37 </a:t>
            </a:r>
            <a:r>
              <a:rPr lang="hu-HU" sz="24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eFt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(8 fő)</a:t>
            </a:r>
          </a:p>
          <a:p>
            <a:pPr marL="48260">
              <a:lnSpc>
                <a:spcPct val="107000"/>
              </a:lnSpc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2023. kiadás: 40 </a:t>
            </a:r>
            <a:r>
              <a:rPr lang="hu-HU" sz="24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eFt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könyvelő díja!</a:t>
            </a:r>
          </a:p>
          <a:p>
            <a:pPr marL="48260">
              <a:lnSpc>
                <a:spcPct val="107000"/>
              </a:lnSpc>
              <a:spcAft>
                <a:spcPts val="800"/>
              </a:spcAft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       9 </a:t>
            </a:r>
            <a:r>
              <a:rPr lang="hu-HU" sz="24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eFt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csokrok</a:t>
            </a:r>
          </a:p>
          <a:p>
            <a:pPr marL="0" indent="0">
              <a:lnSpc>
                <a:spcPct val="107000"/>
              </a:lnSpc>
              <a:buNone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    BGA VCA pályázata csak </a:t>
            </a:r>
            <a:r>
              <a:rPr lang="hu-HU" sz="24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csak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informatikai fejlesztésre szólt! </a:t>
            </a:r>
          </a:p>
          <a:p>
            <a:pPr marL="0" indent="0">
              <a:lnSpc>
                <a:spcPct val="107000"/>
              </a:lnSpc>
              <a:buNone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Elszámolás a pályázati referenstől 2024. januárban.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36918188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8000"/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2F7C61D-7849-92E8-265C-85CA07F55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967"/>
            <a:ext cx="10515600" cy="680223"/>
          </a:xfrm>
        </p:spPr>
        <p:txBody>
          <a:bodyPr>
            <a:normAutofit fontScale="90000"/>
          </a:bodyPr>
          <a:lstStyle/>
          <a:p>
            <a:pPr algn="ctr"/>
            <a:r>
              <a:rPr lang="hu-HU" sz="27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Pintér László beszámolója </a:t>
            </a:r>
            <a:br>
              <a:rPr lang="hu-HU" sz="27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hu-HU" sz="27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Csorba Győző Társaság 2023. évi közgyűlésén II.</a:t>
            </a:r>
            <a:endParaRPr lang="hu-HU" sz="2700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CA6BBCA-3067-52C5-1D66-4B60002C3E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970"/>
            <a:ext cx="10515600" cy="5609063"/>
          </a:xfrm>
        </p:spPr>
        <p:txBody>
          <a:bodyPr>
            <a:normAutofit lnSpcReduction="10000"/>
          </a:bodyPr>
          <a:lstStyle/>
          <a:p>
            <a:pPr marL="48260" algn="just">
              <a:lnSpc>
                <a:spcPct val="107000"/>
              </a:lnSpc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Fő fejlesztések: 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honlapfejlesztés (</a:t>
            </a:r>
            <a:r>
              <a:rPr lang="hu-HU" sz="2400" u="sng" kern="100" dirty="0">
                <a:solidFill>
                  <a:srgbClr val="0563C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https://csorbagyozo.hu/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blogok: 2022-ben és 2023-ban (eddig) 60-60 blog, több, mint hetente egy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13890 honlap-oldal összesen (egy honlap-oldalon néha 10-15 aloldal!!)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</a:pPr>
            <a:r>
              <a:rPr lang="hu-HU" sz="2400" b="1" i="1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médiatárban 2802 melléklet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főként képek, de pdf fájlok, hang- és videófájlok is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galéria: </a:t>
            </a:r>
            <a:r>
              <a:rPr lang="hu-HU" sz="2400" u="sng" kern="100" dirty="0">
                <a:solidFill>
                  <a:srgbClr val="0563C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https://csorbagyozo.hu/galeria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kb. 150 szabadon nézegethető, letölthető fotó</a:t>
            </a:r>
          </a:p>
          <a:p>
            <a:pPr marL="342900" lvl="0" indent="-342900">
              <a:lnSpc>
                <a:spcPct val="107000"/>
              </a:lnSpc>
              <a:buFont typeface="Times New Roman" panose="02020603050405020304" pitchFamily="18" charset="0"/>
              <a:buChar char="-"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facebook oldalak fejlesztése (</a:t>
            </a:r>
            <a:r>
              <a:rPr lang="hu-HU" sz="2400" u="sng" kern="100" dirty="0">
                <a:solidFill>
                  <a:srgbClr val="0563C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https://www.facebook.com/csorbagyozo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)</a:t>
            </a:r>
          </a:p>
          <a:p>
            <a:pPr marL="342900" lvl="0" indent="-342900">
              <a:lnSpc>
                <a:spcPct val="107000"/>
              </a:lnSpc>
              <a:buFont typeface="Times New Roman" panose="02020603050405020304" pitchFamily="18" charset="0"/>
              <a:buChar char="-"/>
            </a:pPr>
            <a:r>
              <a:rPr lang="hu-HU" sz="2400" kern="100" dirty="0" err="1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youtube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csatorna kialakítása, feltöltése </a:t>
            </a:r>
            <a:r>
              <a:rPr lang="hu-HU" sz="2400" u="sng" kern="100" dirty="0">
                <a:solidFill>
                  <a:srgbClr val="0563C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https://www.youtube.com/@csorbagyozotarsasag9688</a:t>
            </a: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(eddig 66 cím,)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hu-HU" sz="2400" kern="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hirdetések (kisautó, roll tábla stb.)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36359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8000"/>
            <a:lum/>
          </a:blip>
          <a:srcRect/>
          <a:stretch>
            <a:fillRect t="-4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7D4A355-056C-A679-0C72-08E02977B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361"/>
            <a:ext cx="10515600" cy="501805"/>
          </a:xfrm>
        </p:spPr>
        <p:txBody>
          <a:bodyPr>
            <a:normAutofit fontScale="90000"/>
          </a:bodyPr>
          <a:lstStyle/>
          <a:p>
            <a:pPr algn="ctr"/>
            <a:r>
              <a:rPr lang="hu-HU" sz="24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Pintér László beszámolója </a:t>
            </a:r>
            <a:br>
              <a:rPr lang="hu-HU" sz="24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hu-HU" sz="24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Csorba Győző Társaság 2023. évi közgyűlésén III.</a:t>
            </a:r>
            <a:endParaRPr lang="hu-HU" sz="2400" dirty="0">
              <a:latin typeface="Georgia" panose="02040502050405020303" pitchFamily="18" charset="0"/>
            </a:endParaRP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CB1F418-7A0C-499F-77B4-CB19C9A3F0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93" y="814039"/>
            <a:ext cx="11463453" cy="5843239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hu-HU" sz="80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Nagy munka volt 2023-ban: prof. Aknai Tamás felolvasta </a:t>
            </a:r>
            <a:r>
              <a:rPr lang="hu-HU" sz="8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város oldalában </a:t>
            </a: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című Csorba beszélgetőkötet elsőfejezetét. A hangfelvételt a honlapon közzétettük, itt, MP4 formátumban: </a:t>
            </a:r>
            <a:r>
              <a:rPr lang="hu-HU" sz="8000" u="sng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https://drive.google.com/file/d/1Ab9C0zFEg6MkcEz7ipe711Q_gMzrouVD/view</a:t>
            </a: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Ezúton is köszönetünket fejezzük ki prof. Aknai Tamásnak munkájáért. A felvételből leszűrt tapasztalatok alapján folytatjuk a felvételt a könyv következő fejezeteinek felolvasásával.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8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2023-ban is részt vettünk, ill. rendeztünk magunk </a:t>
            </a:r>
            <a:r>
              <a:rPr lang="hu-HU" sz="80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müsorokat</a:t>
            </a:r>
            <a:r>
              <a:rPr lang="hu-HU" sz="8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esteket: szavalóversenyek, dr. Nagy Imre előadásai, dr. </a:t>
            </a:r>
            <a:r>
              <a:rPr lang="hu-HU" sz="80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Zalay</a:t>
            </a:r>
            <a:r>
              <a:rPr lang="hu-HU" sz="8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Szabolcs előadása (Arany János: Toldi I. ének elemzése érdekes megközelítésben</a:t>
            </a:r>
            <a:r>
              <a:rPr lang="hu-HU" sz="8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.) </a:t>
            </a:r>
            <a:endParaRPr lang="hu-HU" sz="80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2023. március 29-én 16 óra 30. prof. Dr. Nagy Imre irodalomtörténésszel Mohácsi Balázs, a Jelenkor szerkesztője, kritikus, költő beszélgetett Katona József művei Nagy Imre által szerkesztett, jegyzetelt elemzett kritikai kiadássorozatának </a:t>
            </a:r>
            <a:r>
              <a:rPr lang="hu-HU" sz="8000" i="1" u="none" strike="noStrike" kern="1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Ziska</a:t>
            </a:r>
            <a:r>
              <a:rPr lang="hu-HU" sz="8000" i="1" u="none" strike="noStrike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 a </a:t>
            </a:r>
            <a:r>
              <a:rPr lang="hu-HU" sz="8000" i="1" u="none" strike="noStrike" kern="1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Calice</a:t>
            </a:r>
            <a:r>
              <a:rPr lang="hu-HU" sz="8000" i="1" u="none" strike="noStrike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 a’ Táboriták Vezére</a:t>
            </a:r>
            <a:r>
              <a:rPr lang="hu-HU" sz="8000" u="sng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 című, legújabb kötetéről.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Ugyanakkor az est második részében Villányi Rózsa könyvtáros, író, költő, meseíróval </a:t>
            </a:r>
            <a:r>
              <a:rPr lang="hu-HU" sz="8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 egyetlen</a:t>
            </a: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című regényéről, Pintér László beszélgetett, úgyis, mint a szerző egykori kollégája  </a:t>
            </a:r>
            <a:r>
              <a:rPr lang="hu-HU" sz="8000" u="sng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https://csorbagyozo.hu/p/12975</a:t>
            </a: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Temetői séta a költő halálának évfordulóján, 2023. szeptember 13-án, ld.  </a:t>
            </a:r>
            <a:r>
              <a:rPr lang="hu-HU" sz="8000" u="sng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https://csorbagyozo.hu/p/1363</a:t>
            </a:r>
            <a:r>
              <a:rPr lang="hu-HU" sz="8000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1</a:t>
            </a:r>
            <a:endParaRPr lang="hu-HU" sz="8000" kern="100" dirty="0">
              <a:solidFill>
                <a:srgbClr val="0563C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hu-HU" sz="8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elen Csorba est, a fentiek szerint.  </a:t>
            </a:r>
            <a:br>
              <a:rPr lang="hu-H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21184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168C0AC-6F3D-957B-17D8-9A13103CE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55675"/>
          </a:xfrm>
        </p:spPr>
        <p:txBody>
          <a:bodyPr>
            <a:normAutofit/>
          </a:bodyPr>
          <a:lstStyle/>
          <a:p>
            <a:pPr algn="ctr"/>
            <a:r>
              <a:rPr lang="hu-HU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Pintér László beszámolója </a:t>
            </a:r>
            <a:br>
              <a:rPr lang="hu-HU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hu-HU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Csorba Győző Társaság </a:t>
            </a:r>
            <a:r>
              <a:rPr lang="hu-HU" sz="24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2023. évi közgyűlésén IV.</a:t>
            </a:r>
            <a:endParaRPr lang="hu-HU" sz="2400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EBF877B-E78B-9C41-14F6-B3CBBA519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0800"/>
            <a:ext cx="10515600" cy="5418667"/>
          </a:xfrm>
        </p:spPr>
        <p:txBody>
          <a:bodyPr>
            <a:normAutofit fontScale="32500" lnSpcReduction="20000"/>
          </a:bodyPr>
          <a:lstStyle/>
          <a:p>
            <a:pPr marL="48260">
              <a:lnSpc>
                <a:spcPct val="107000"/>
              </a:lnSpc>
              <a:spcAft>
                <a:spcPts val="800"/>
              </a:spcAft>
            </a:pPr>
            <a:r>
              <a:rPr lang="hu-HU" sz="7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Tervek: </a:t>
            </a:r>
          </a:p>
          <a:p>
            <a:pPr marL="505460" lvl="1">
              <a:lnSpc>
                <a:spcPct val="107000"/>
              </a:lnSpc>
              <a:spcAft>
                <a:spcPts val="800"/>
              </a:spcAft>
            </a:pPr>
            <a:r>
              <a:rPr lang="hu-HU" sz="7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Pályázat(ok) beadása 2024-ben is</a:t>
            </a:r>
          </a:p>
          <a:p>
            <a:pPr marL="505460" lvl="1">
              <a:lnSpc>
                <a:spcPct val="107000"/>
              </a:lnSpc>
              <a:spcAft>
                <a:spcPts val="800"/>
              </a:spcAft>
            </a:pPr>
            <a:r>
              <a:rPr lang="hu-HU" sz="7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Csorba művek fölolvasásának folytatása (részletek is!), könyvkiadás, saját műsorok készítése, internetes beszélgetések szerkesztése</a:t>
            </a:r>
          </a:p>
          <a:p>
            <a:pPr marL="505460" lvl="1">
              <a:lnSpc>
                <a:spcPct val="107000"/>
              </a:lnSpc>
              <a:spcAft>
                <a:spcPts val="800"/>
              </a:spcAft>
            </a:pPr>
            <a:r>
              <a:rPr lang="hu-HU" sz="7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Csorba honlap, facebook oldal </a:t>
            </a:r>
            <a:r>
              <a:rPr lang="hu-HU" sz="72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youtube</a:t>
            </a:r>
            <a:r>
              <a:rPr lang="hu-HU" sz="7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oldal szerkesztése, folyamatos bővítése</a:t>
            </a:r>
            <a:endParaRPr lang="hu-HU" sz="7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05460" lvl="1">
              <a:lnSpc>
                <a:spcPct val="107000"/>
              </a:lnSpc>
              <a:spcAft>
                <a:spcPts val="800"/>
              </a:spcAft>
            </a:pPr>
            <a:r>
              <a:rPr lang="hu-HU" sz="72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Zalay</a:t>
            </a:r>
            <a:r>
              <a:rPr lang="hu-HU" sz="7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Szabolcs előadása: </a:t>
            </a:r>
            <a:r>
              <a:rPr lang="hu-HU" sz="7200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Nyelvben gondolkodunk. Összefüggések a nyelvi struktúra és a kreatív problémamegoldó gondolkodás között</a:t>
            </a:r>
            <a:r>
              <a:rPr lang="hu-HU" sz="7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505460" lvl="1">
              <a:lnSpc>
                <a:spcPct val="107000"/>
              </a:lnSpc>
              <a:spcAft>
                <a:spcPts val="800"/>
              </a:spcAft>
            </a:pPr>
            <a:r>
              <a:rPr lang="hu-HU" sz="7000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Csorba képeskönyv </a:t>
            </a:r>
            <a:r>
              <a:rPr lang="hu-HU" sz="70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PowerPointos</a:t>
            </a:r>
            <a:r>
              <a:rPr lang="hu-HU" sz="7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vetítés / Pintér László</a:t>
            </a:r>
          </a:p>
          <a:p>
            <a:pPr marL="505460" lvl="1">
              <a:lnSpc>
                <a:spcPct val="107000"/>
              </a:lnSpc>
              <a:spcAft>
                <a:spcPts val="800"/>
              </a:spcAft>
            </a:pPr>
            <a:r>
              <a:rPr lang="hu-HU" sz="70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Marafkó</a:t>
            </a:r>
            <a:r>
              <a:rPr lang="hu-HU" sz="7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László </a:t>
            </a:r>
            <a:r>
              <a:rPr lang="hu-HU" sz="7000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Írás a tűzfalon. Pincétől a </a:t>
            </a:r>
            <a:r>
              <a:rPr lang="hu-HU" sz="7000" i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parnasszusig</a:t>
            </a:r>
            <a:r>
              <a:rPr lang="hu-HU" sz="7000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sz="7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c. könyvének bemutatója</a:t>
            </a:r>
          </a:p>
          <a:p>
            <a:pPr marL="505460" lvl="1">
              <a:lnSpc>
                <a:spcPct val="107000"/>
              </a:lnSpc>
              <a:spcAft>
                <a:spcPts val="800"/>
              </a:spcAft>
            </a:pPr>
            <a:r>
              <a:rPr lang="hu-HU" sz="7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költő születésnapjára emlékező temetői koszorúzás szeptember 13-án</a:t>
            </a:r>
          </a:p>
          <a:p>
            <a:pPr marL="505460" lvl="1">
              <a:lnSpc>
                <a:spcPct val="107000"/>
              </a:lnSpc>
              <a:spcAft>
                <a:spcPts val="800"/>
              </a:spcAft>
            </a:pPr>
            <a:r>
              <a:rPr lang="hu-HU" sz="70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Csorba est és koszorúzás Csorba halálának napjára emlékezve november 21-e körül </a:t>
            </a:r>
          </a:p>
          <a:p>
            <a:pPr marL="276860" lvl="1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hu-HU" sz="7000" b="1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Köszönöm a figyelmet!</a:t>
            </a:r>
            <a:endParaRPr lang="hu-HU" sz="7000" b="1" i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04932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276</TotalTime>
  <Words>1415</Words>
  <Application>Microsoft Office PowerPoint</Application>
  <PresentationFormat>Szélesvásznú</PresentationFormat>
  <Paragraphs>69</Paragraphs>
  <Slides>10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9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20" baseType="lpstr">
      <vt:lpstr>Arial</vt:lpstr>
      <vt:lpstr>Calibri</vt:lpstr>
      <vt:lpstr>Calibri Light</vt:lpstr>
      <vt:lpstr>Georgia</vt:lpstr>
      <vt:lpstr>Liberation Serif</vt:lpstr>
      <vt:lpstr>Times New Roman</vt:lpstr>
      <vt:lpstr>TimesNewRomanPS-BoldItalicMT</vt:lpstr>
      <vt:lpstr>TimesNewRomanPS-ItalicMT</vt:lpstr>
      <vt:lpstr>TimesNewRomanPSMT</vt:lpstr>
      <vt:lpstr>Office-téma</vt:lpstr>
      <vt:lpstr> Összefoglaló A Csorba Győző Társaság 2023. évi közgyűlésének és megemlékezésének eseményeiről.</vt:lpstr>
      <vt:lpstr>Emlékezés Csorba Győzőre, koszorúzás, vershallgatás.</vt:lpstr>
      <vt:lpstr>Chomsky és Sapyr</vt:lpstr>
      <vt:lpstr>Dr. Nagy Imre előadásáról</vt:lpstr>
      <vt:lpstr>Összefoglaló a Csorba Győző Társaság 2023. 11. 24. napján, a Pécsi Tudásközpont kis konferenciatermében 16 órakor kezdődött közgyűlésről. I. </vt:lpstr>
      <vt:lpstr>Összefoglaló a Csorba Győző Társaság 2023. 11. 24. napján, a Pécsi Tudásközpont kis konferenciatermében 16 órakor kezdődött közgyűlésről. II. </vt:lpstr>
      <vt:lpstr>Pintér László beszámolója  a Csorba Győző Társaság 2023. évi közgyűlésén I.  </vt:lpstr>
      <vt:lpstr>Pintér László beszámolója  a Csorba Győző Társaság 2023. évi közgyűlésén II.</vt:lpstr>
      <vt:lpstr>Pintér László beszámolója  a Csorba Győző Társaság 2023. évi közgyűlésén III.</vt:lpstr>
      <vt:lpstr>Pintér László beszámolója  a Csorba Győző Társaság 2023. évi közgyűlésén IV.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2022. évi beszámoló</dc:title>
  <dc:creator>László és Noémi Pintér</dc:creator>
  <cp:lastModifiedBy>László és Noémi Pintér</cp:lastModifiedBy>
  <cp:revision>14</cp:revision>
  <dcterms:created xsi:type="dcterms:W3CDTF">2023-11-23T11:57:26Z</dcterms:created>
  <dcterms:modified xsi:type="dcterms:W3CDTF">2023-11-26T16:00:20Z</dcterms:modified>
</cp:coreProperties>
</file>