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3"/>
  </p:notesMasterIdLst>
  <p:sldIdLst>
    <p:sldId id="256" r:id="rId2"/>
    <p:sldId id="302" r:id="rId3"/>
    <p:sldId id="304" r:id="rId4"/>
    <p:sldId id="305" r:id="rId5"/>
    <p:sldId id="290" r:id="rId6"/>
    <p:sldId id="297" r:id="rId7"/>
    <p:sldId id="288" r:id="rId8"/>
    <p:sldId id="289" r:id="rId9"/>
    <p:sldId id="257" r:id="rId10"/>
    <p:sldId id="258" r:id="rId11"/>
    <p:sldId id="259" r:id="rId12"/>
    <p:sldId id="296" r:id="rId13"/>
    <p:sldId id="301" r:id="rId14"/>
    <p:sldId id="299" r:id="rId15"/>
    <p:sldId id="298" r:id="rId16"/>
    <p:sldId id="261" r:id="rId17"/>
    <p:sldId id="287" r:id="rId18"/>
    <p:sldId id="262" r:id="rId19"/>
    <p:sldId id="263" r:id="rId20"/>
    <p:sldId id="307" r:id="rId21"/>
    <p:sldId id="264" r:id="rId22"/>
    <p:sldId id="265" r:id="rId23"/>
    <p:sldId id="266" r:id="rId24"/>
    <p:sldId id="267" r:id="rId25"/>
    <p:sldId id="271" r:id="rId26"/>
    <p:sldId id="272" r:id="rId27"/>
    <p:sldId id="273" r:id="rId28"/>
    <p:sldId id="268" r:id="rId29"/>
    <p:sldId id="274" r:id="rId30"/>
    <p:sldId id="275" r:id="rId31"/>
    <p:sldId id="292" r:id="rId32"/>
    <p:sldId id="294" r:id="rId33"/>
    <p:sldId id="279" r:id="rId34"/>
    <p:sldId id="280" r:id="rId35"/>
    <p:sldId id="278" r:id="rId36"/>
    <p:sldId id="277" r:id="rId37"/>
    <p:sldId id="269" r:id="rId38"/>
    <p:sldId id="293" r:id="rId39"/>
    <p:sldId id="281" r:id="rId40"/>
    <p:sldId id="282" r:id="rId41"/>
    <p:sldId id="306" r:id="rId42"/>
    <p:sldId id="300" r:id="rId43"/>
    <p:sldId id="283" r:id="rId44"/>
    <p:sldId id="284" r:id="rId45"/>
    <p:sldId id="285" r:id="rId46"/>
    <p:sldId id="286" r:id="rId47"/>
    <p:sldId id="308" r:id="rId48"/>
    <p:sldId id="311" r:id="rId49"/>
    <p:sldId id="309" r:id="rId50"/>
    <p:sldId id="310" r:id="rId51"/>
    <p:sldId id="312" r:id="rId5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5" autoAdjust="0"/>
  </p:normalViewPr>
  <p:slideViewPr>
    <p:cSldViewPr>
      <p:cViewPr varScale="1">
        <p:scale>
          <a:sx n="100" d="100"/>
          <a:sy n="100" d="100"/>
        </p:scale>
        <p:origin x="-2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3A8FAF-E82E-4BB5-ABCB-849AC59EAB79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9BA60-BCE4-496D-B476-1150BC663F9B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9BA60-BCE4-496D-B476-1150BC663F9B}" type="slidenum">
              <a:rPr lang="hu-HU" smtClean="0"/>
              <a:pPr/>
              <a:t>42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28" name="Dátum hely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17" name="Élőláb hely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hu-HU"/>
          </a:p>
        </p:txBody>
      </p:sp>
      <p:sp>
        <p:nvSpPr>
          <p:cNvPr id="10" name="Téglalap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églalap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Téglalap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Téglalap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Egyenes összekötő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Egyenes összekötő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Egyenes összekötő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Egyenes összekötő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Egyenes összekötő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Téglalap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zis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zis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zis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zis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zis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Dia számának hely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hu-HU"/>
          </a:p>
        </p:txBody>
      </p:sp>
      <p:sp>
        <p:nvSpPr>
          <p:cNvPr id="9" name="Téglalap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Téglalap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églalap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églalap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gyenes összekötő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gyenes összekötő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Egyenes összekötő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Egyenes összekötő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Egyenes összekötő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Téglalap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zis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zis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zis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zis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zis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gyenes összekötő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9" name="Tartalom helye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1" name="Tartalom helye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1" name="Tartalom helye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3" name="Tartalom helye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2" name="Szöveg hely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14" name="Szöveg hely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6" name="Dátum hely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gyenes összekötő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 rot="5400000">
            <a:off x="3371851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8" name="Egyenes összekötő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Egyenes összekötő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églalap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gyenes összekötő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zis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Tartalom helye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21" name="Dátum hely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22" name="Dia számának hely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23" name="Élőláb hely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gyenes összekötő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zis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765799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Téglalap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Egyenes összekötő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Egyenes összekötő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átum hely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18" name="Dia számának hely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21" name="Élőláb hely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1676400" cy="5851525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gyenes összekötő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Cím hely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3" name="Szöveg hely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A74E893-A6C9-4339-8845-D0FA0B652C5A}" type="datetimeFigureOut">
              <a:rPr lang="hu-HU" smtClean="0"/>
              <a:pPr/>
              <a:t>2014.10.08.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 rot="5400000">
            <a:off x="6990187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7" name="Egyenes összekötő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Egyenes összekötő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Téglalap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zis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18DB6A4-2368-48F9-A490-2A4D10A63A2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im.hu/object.B70EB587-8702-4E72-A7B0-9E1DAF9E1113.ivy" TargetMode="External"/><Relationship Id="rId2" Type="http://schemas.openxmlformats.org/officeDocument/2006/relationships/hyperlink" Target="http://www.csorbagyozo.hu/?q=node/2295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akacsjeno.com/eva_takacs_hu.html" TargetMode="External"/><Relationship Id="rId4" Type="http://schemas.openxmlformats.org/officeDocument/2006/relationships/hyperlink" Target="http://www.takacsjeno.com/stiftung_hu.html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csorbagyozo.hu/?q=node/2136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csorbagyozo.hu/?q=node/2132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csorbagyozo.hu/?q=node/229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csorbagyozo.hu/?q=node/2297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csorbagyozo.hu/?q=node/229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csorbagyozo.hu/?q=node/2105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csorbagyozo.hu/?q=node/2301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csorbagyozo.hu/?q=node/2302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csorbagyozo.hu/?q=node/2303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csorbagyozo.hu/?q=node/2304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csorbagyozo.hu/?q=node/2305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orbagyozo.hu/?q=node/2311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csorbagyozo.hu/?q=node/2313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csorbagyozo.hu/?q=node/231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csorbagyozo.hu/?q=node/2316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csorbagyozo.hu/?q=node/2317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csorbagyozo.hu/?q=node/2317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csorbagyozo.hu/?q=node/2319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csorbagyozo.hu/?q=node/2320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csorbagyozo.hu/?q=node/2315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csorbagyozo.hu/?q=node/2324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csorbagyozo.hu/?q=node/2325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www.csorbagyozo.hu/?q=node/2326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csorbagyozo.hu/?q=node/2328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csorbagyozo.hu/?q=node/2331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csorbagyozo.hu/?q=node/2330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csorbagyozo.hu/?q=node/2332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csorbagyozo.hu/?q=node/2333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ww.csorbagyozo.hu/?q=node/2334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www.csorbagyozo.hu/?q=node/2335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csorbagyozo.hu/?q=node/2337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orbagyozo.hu/?q=node/233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www.csorbagyozo.hu/?q=node/2339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www.csorbagyozo.hu/?q=node/2341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www.csorbagyozo.hu/?q=node/2342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286000" y="1268760"/>
            <a:ext cx="6172200" cy="2088232"/>
          </a:xfrm>
        </p:spPr>
        <p:txBody>
          <a:bodyPr>
            <a:normAutofit/>
          </a:bodyPr>
          <a:lstStyle/>
          <a:p>
            <a:r>
              <a:rPr lang="hu-HU" sz="2800" dirty="0" smtClean="0"/>
              <a:t>Takács Jenő és </a:t>
            </a:r>
            <a:r>
              <a:rPr lang="hu-HU" sz="2800" dirty="0" err="1" smtClean="0"/>
              <a:t>Pasteiner</a:t>
            </a:r>
            <a:r>
              <a:rPr lang="hu-HU" sz="2800" dirty="0" smtClean="0"/>
              <a:t> </a:t>
            </a:r>
            <a:r>
              <a:rPr lang="hu-HU" sz="2800" dirty="0" smtClean="0"/>
              <a:t>Éva levelei Csorba győzőhöz, </a:t>
            </a:r>
            <a:r>
              <a:rPr lang="hu-HU" sz="2400" dirty="0" smtClean="0"/>
              <a:t>1937-2001</a:t>
            </a:r>
            <a:endParaRPr lang="hu-HU" sz="24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286000" y="3933056"/>
            <a:ext cx="6172200" cy="1080120"/>
          </a:xfrm>
        </p:spPr>
        <p:txBody>
          <a:bodyPr/>
          <a:lstStyle/>
          <a:p>
            <a:r>
              <a:rPr lang="hu-HU" dirty="0" smtClean="0"/>
              <a:t>Levelek, képeslapok, fotók. </a:t>
            </a:r>
          </a:p>
          <a:p>
            <a:r>
              <a:rPr lang="hu-HU" sz="1400" i="1" dirty="0" smtClean="0"/>
              <a:t>(A fotókat ld. Levelek után!)</a:t>
            </a:r>
            <a:endParaRPr lang="hu-H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360040"/>
          </a:xfrm>
        </p:spPr>
        <p:txBody>
          <a:bodyPr>
            <a:normAutofit fontScale="90000"/>
          </a:bodyPr>
          <a:lstStyle/>
          <a:p>
            <a:pPr algn="ctr"/>
            <a:r>
              <a:rPr lang="hu-HU" sz="1800" dirty="0" smtClean="0"/>
              <a:t>A levelezés rövid ismertetése</a:t>
            </a:r>
            <a:endParaRPr lang="hu-HU" sz="1800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179512" y="548680"/>
            <a:ext cx="8352928" cy="6192688"/>
          </a:xfrm>
        </p:spPr>
        <p:txBody>
          <a:bodyPr>
            <a:normAutofit fontScale="92500" lnSpcReduction="20000"/>
          </a:bodyPr>
          <a:lstStyle/>
          <a:p>
            <a:r>
              <a:rPr lang="hu-HU" sz="1400" dirty="0" smtClean="0"/>
              <a:t>A levelezés eddig </a:t>
            </a:r>
            <a:r>
              <a:rPr lang="hu-HU" sz="1400" dirty="0" smtClean="0"/>
              <a:t>Csorba </a:t>
            </a:r>
            <a:r>
              <a:rPr lang="hu-HU" sz="1400" dirty="0" smtClean="0"/>
              <a:t>Győző </a:t>
            </a:r>
            <a:r>
              <a:rPr lang="hu-HU" sz="1400" dirty="0" smtClean="0"/>
              <a:t>Takács </a:t>
            </a:r>
            <a:r>
              <a:rPr lang="hu-HU" sz="1400" dirty="0" err="1" smtClean="0"/>
              <a:t>Jenőéknek</a:t>
            </a:r>
            <a:r>
              <a:rPr lang="hu-HU" sz="1400" dirty="0" smtClean="0"/>
              <a:t> írt 2 levelét, Takács </a:t>
            </a:r>
            <a:r>
              <a:rPr lang="hu-HU" sz="1400" dirty="0" smtClean="0"/>
              <a:t>Jenő/Takács (</a:t>
            </a:r>
            <a:r>
              <a:rPr lang="hu-HU" sz="1400" dirty="0" err="1" smtClean="0"/>
              <a:t>Pasteiner</a:t>
            </a:r>
            <a:r>
              <a:rPr lang="hu-HU" sz="1400" dirty="0" smtClean="0"/>
              <a:t>) Éva </a:t>
            </a:r>
            <a:r>
              <a:rPr lang="hu-HU" sz="1400" dirty="0" smtClean="0"/>
              <a:t>16 </a:t>
            </a:r>
            <a:r>
              <a:rPr lang="hu-HU" sz="1400" dirty="0" err="1" smtClean="0"/>
              <a:t>Csorbáéknak</a:t>
            </a:r>
            <a:r>
              <a:rPr lang="hu-HU" sz="1400" dirty="0" smtClean="0"/>
              <a:t> írt levelét/képeslapját, valamint Mester János 2 Csorba Győzőnek írott levelét </a:t>
            </a:r>
            <a:r>
              <a:rPr lang="hu-HU" sz="1400" dirty="0" smtClean="0"/>
              <a:t>tartalmazza</a:t>
            </a:r>
          </a:p>
          <a:p>
            <a:r>
              <a:rPr lang="hu-HU" sz="1400" dirty="0" smtClean="0"/>
              <a:t>A levelezés digitalizálásának ötletét az adta, hogy Csorba Győzőné hagyatékában rábukkantam Takács Jenő és </a:t>
            </a:r>
            <a:r>
              <a:rPr lang="hu-HU" sz="1400" dirty="0" err="1" smtClean="0"/>
              <a:t>Pasteiner</a:t>
            </a:r>
            <a:r>
              <a:rPr lang="hu-HU" sz="1400" dirty="0" smtClean="0"/>
              <a:t> Éva leveleinek, képes- és levelezőlapjainak egy kis csomagjára, s azokat érdekesnek és fontosnak tartva elkezdtem gépbe írni, </a:t>
            </a:r>
            <a:r>
              <a:rPr lang="hu-HU" sz="1400" dirty="0" err="1" smtClean="0"/>
              <a:t>szkennelni</a:t>
            </a:r>
            <a:r>
              <a:rPr lang="hu-HU" sz="1400" dirty="0" smtClean="0"/>
              <a:t>.  </a:t>
            </a:r>
          </a:p>
          <a:p>
            <a:r>
              <a:rPr lang="hu-HU" sz="1400" dirty="0" smtClean="0"/>
              <a:t>Takács Éva l996 júniusában </a:t>
            </a:r>
            <a:r>
              <a:rPr lang="hu-HU" sz="1400" dirty="0" smtClean="0"/>
              <a:t>elküldte </a:t>
            </a:r>
            <a:r>
              <a:rPr lang="hu-HU" sz="1400" dirty="0" smtClean="0"/>
              <a:t>Csorba </a:t>
            </a:r>
            <a:r>
              <a:rPr lang="hu-HU" sz="1400" dirty="0" smtClean="0"/>
              <a:t>Győzőnének, Margitkának, az irataik között föllelt húsz Csorba Győző levelet. </a:t>
            </a:r>
            <a:r>
              <a:rPr lang="hu-HU" sz="1400" dirty="0" smtClean="0"/>
              <a:t>Margitka a </a:t>
            </a:r>
            <a:r>
              <a:rPr lang="hu-HU" sz="1400" dirty="0" smtClean="0"/>
              <a:t>leveleket fölajánlotta közlésre a Jelenkornak. Csuhai István, a Jelenkor akkori kitűnő szerkesztője – aki Csorba igaz híve volt és maradt – örömmel közölte </a:t>
            </a:r>
            <a:r>
              <a:rPr lang="hu-HU" sz="1400" dirty="0" smtClean="0"/>
              <a:t>mind a húszat  </a:t>
            </a:r>
            <a:r>
              <a:rPr lang="hu-HU" sz="1400" dirty="0" smtClean="0"/>
              <a:t>a Jelenkor 1996-os novemberi „Csorba emlékszámában”.</a:t>
            </a:r>
          </a:p>
          <a:p>
            <a:r>
              <a:rPr lang="hu-HU" sz="1400" dirty="0" smtClean="0"/>
              <a:t>Csorba Győző </a:t>
            </a:r>
            <a:r>
              <a:rPr lang="hu-HU" sz="1400" dirty="0" smtClean="0"/>
              <a:t>két </a:t>
            </a:r>
            <a:r>
              <a:rPr lang="hu-HU" sz="1400" dirty="0" smtClean="0"/>
              <a:t>levelét </a:t>
            </a:r>
            <a:r>
              <a:rPr lang="hu-HU" sz="1400" dirty="0" smtClean="0"/>
              <a:t>a húszból Csuhai </a:t>
            </a:r>
            <a:r>
              <a:rPr lang="hu-HU" sz="1400" dirty="0" smtClean="0"/>
              <a:t>István szíves </a:t>
            </a:r>
            <a:r>
              <a:rPr lang="hu-HU" sz="1400" dirty="0" smtClean="0"/>
              <a:t>engedelmével (melyet </a:t>
            </a:r>
            <a:r>
              <a:rPr lang="hu-HU" sz="1400" dirty="0" smtClean="0"/>
              <a:t>itt is nagyon </a:t>
            </a:r>
            <a:r>
              <a:rPr lang="hu-HU" sz="1400" dirty="0" smtClean="0"/>
              <a:t>köszönök), közlöm </a:t>
            </a:r>
            <a:r>
              <a:rPr lang="hu-HU" sz="1400" dirty="0" smtClean="0"/>
              <a:t>az 1996 novemberi Jelenkor számból, Takácsék eddig megtalált levelei </a:t>
            </a:r>
            <a:r>
              <a:rPr lang="hu-HU" sz="1400" dirty="0" smtClean="0"/>
              <a:t>közé időrendben </a:t>
            </a:r>
            <a:r>
              <a:rPr lang="hu-HU" sz="1400" dirty="0" smtClean="0"/>
              <a:t>beolvasztva. </a:t>
            </a:r>
          </a:p>
          <a:p>
            <a:r>
              <a:rPr lang="hu-HU" sz="1400" dirty="0" smtClean="0"/>
              <a:t>A</a:t>
            </a:r>
            <a:r>
              <a:rPr lang="hu-HU" sz="1400" dirty="0" smtClean="0"/>
              <a:t> levelezést kiegészítem még a további 18 Jelenkorban megjelent Csorba-levéllel, végül a Petőfi Irodalmi Múzeumból most várt 36 Takács Jenő és 23 Takács Éva levéllel, így teljes </a:t>
            </a:r>
            <a:r>
              <a:rPr lang="hu-HU" sz="1400" dirty="0" smtClean="0"/>
              <a:t>kép </a:t>
            </a:r>
            <a:r>
              <a:rPr lang="hu-HU" sz="1400" dirty="0" smtClean="0"/>
              <a:t>bontakozhat </a:t>
            </a:r>
            <a:r>
              <a:rPr lang="hu-HU" sz="1400" dirty="0" smtClean="0"/>
              <a:t>ki erről az időn és téren átívelő családi barátságról. </a:t>
            </a:r>
          </a:p>
          <a:p>
            <a:r>
              <a:rPr lang="hu-HU" sz="1400" dirty="0" smtClean="0"/>
              <a:t>A következő oldalakon közlöm Csuhai Istvánnak  </a:t>
            </a:r>
            <a:r>
              <a:rPr lang="hu-HU" sz="1400" dirty="0" smtClean="0"/>
              <a:t>a </a:t>
            </a:r>
            <a:r>
              <a:rPr lang="hu-HU" sz="1400" dirty="0" smtClean="0"/>
              <a:t>húsz </a:t>
            </a:r>
            <a:r>
              <a:rPr lang="hu-HU" sz="1400" dirty="0" smtClean="0"/>
              <a:t>Jelenkorban megjelent Csorba-levélhez írt </a:t>
            </a:r>
            <a:r>
              <a:rPr lang="hu-HU" sz="1400" dirty="0" smtClean="0"/>
              <a:t>kitűnő magyarázó előszavát. Az előszó jó segítség  a levelek íróinak, szereplőinek, s annak a kornak a megismeréséhez, amelyben a levelek keletkeztek.</a:t>
            </a:r>
          </a:p>
          <a:p>
            <a:r>
              <a:rPr lang="hu-HU" sz="1400" dirty="0" smtClean="0"/>
              <a:t>A </a:t>
            </a:r>
            <a:r>
              <a:rPr lang="hu-HU" sz="1400" dirty="0" smtClean="0"/>
              <a:t>DIA Kézirattárban található összesen 59 továbbá az itt közölt </a:t>
            </a:r>
            <a:r>
              <a:rPr lang="hu-HU" sz="1400" dirty="0" smtClean="0"/>
              <a:t>16 </a:t>
            </a:r>
            <a:r>
              <a:rPr lang="hu-HU" sz="1400" dirty="0" smtClean="0"/>
              <a:t>Takács-levél számából is következik, hogy Csorba </a:t>
            </a:r>
            <a:r>
              <a:rPr lang="hu-HU" sz="1400" dirty="0" smtClean="0"/>
              <a:t>húsznál </a:t>
            </a:r>
            <a:r>
              <a:rPr lang="hu-HU" sz="1400" dirty="0" smtClean="0"/>
              <a:t>több levelet küldött </a:t>
            </a:r>
            <a:r>
              <a:rPr lang="hu-HU" sz="1400" dirty="0" err="1" smtClean="0"/>
              <a:t>Takácséknak</a:t>
            </a:r>
            <a:r>
              <a:rPr lang="hu-HU" sz="1400" dirty="0" smtClean="0"/>
              <a:t>, hiszen igyekezett minden kapott levélre válaszolni, Takácsék viszont nyilván csak húsz levelet találtak meg az utazásaik, költözéseik után irataik között.   </a:t>
            </a:r>
          </a:p>
          <a:p>
            <a:r>
              <a:rPr lang="hu-HU" sz="1400" dirty="0" smtClean="0"/>
              <a:t>A levelek </a:t>
            </a:r>
            <a:r>
              <a:rPr lang="hu-HU" sz="1400" dirty="0" smtClean="0"/>
              <a:t>után </a:t>
            </a:r>
            <a:r>
              <a:rPr lang="hu-HU" sz="1400" dirty="0" smtClean="0"/>
              <a:t>képeket is beszúrok, amelyek Csorba hagyatékában </a:t>
            </a:r>
            <a:r>
              <a:rPr lang="hu-HU" sz="1400" dirty="0" smtClean="0"/>
              <a:t>a </a:t>
            </a:r>
            <a:r>
              <a:rPr lang="hu-HU" sz="1400" dirty="0" err="1" smtClean="0"/>
              <a:t>Takácsékkal</a:t>
            </a:r>
            <a:r>
              <a:rPr lang="hu-HU" sz="1400" dirty="0" smtClean="0"/>
              <a:t> való kapcsolatot dokumentálják.   </a:t>
            </a:r>
            <a:endParaRPr lang="hu-HU" sz="1400" dirty="0" smtClean="0"/>
          </a:p>
          <a:p>
            <a:r>
              <a:rPr lang="hu-HU" sz="1400" dirty="0" smtClean="0"/>
              <a:t>A levelek szövegközlése és a hozzájuk tartozó jegyzetek </a:t>
            </a:r>
            <a:r>
              <a:rPr lang="hu-HU" sz="1400" dirty="0" smtClean="0"/>
              <a:t>összegyűjtve a </a:t>
            </a:r>
            <a:r>
              <a:rPr lang="hu-HU" sz="1400" dirty="0" smtClean="0"/>
              <a:t>Csorba Emléklapon olvashatók, itt:  </a:t>
            </a:r>
            <a:r>
              <a:rPr lang="hu-HU" sz="1400" dirty="0" smtClean="0">
                <a:hlinkClick r:id="rId2"/>
              </a:rPr>
              <a:t>http://www.csorbagyozo.hu/?</a:t>
            </a:r>
            <a:r>
              <a:rPr lang="hu-HU" sz="1400" dirty="0" smtClean="0">
                <a:hlinkClick r:id="rId2"/>
              </a:rPr>
              <a:t>q=node/2295</a:t>
            </a:r>
            <a:r>
              <a:rPr lang="hu-HU" sz="1400" dirty="0" smtClean="0"/>
              <a:t> (Az éppen nézett levél gépelt szövege elérhető a címben jelölt Emléklap-oldalon.)</a:t>
            </a:r>
            <a:endParaRPr lang="hu-HU" sz="1400" dirty="0" smtClean="0"/>
          </a:p>
          <a:p>
            <a:r>
              <a:rPr lang="hu-HU" sz="1400" dirty="0" smtClean="0"/>
              <a:t>Csorba Győző oldalai a Digitális Irodalmi Akadémia honlapján: </a:t>
            </a:r>
            <a:r>
              <a:rPr lang="hu-HU" sz="1400" dirty="0" smtClean="0">
                <a:hlinkClick r:id="rId3"/>
              </a:rPr>
              <a:t>http://pim.hu/object.B70EB587-8702-4E72-A7B0-9E1DAF9E1113.ivy</a:t>
            </a:r>
            <a:r>
              <a:rPr lang="hu-HU" sz="1400" dirty="0" smtClean="0"/>
              <a:t>  </a:t>
            </a:r>
          </a:p>
          <a:p>
            <a:r>
              <a:rPr lang="hu-HU" sz="1400" dirty="0" smtClean="0"/>
              <a:t>Takács Jenő honlapja: </a:t>
            </a:r>
            <a:r>
              <a:rPr lang="hu-HU" sz="1400" dirty="0" smtClean="0">
                <a:hlinkClick r:id="rId4"/>
              </a:rPr>
              <a:t>http://www.takacsjeno.com/stiftung_hu.html</a:t>
            </a:r>
            <a:r>
              <a:rPr lang="hu-HU" sz="1400" dirty="0" smtClean="0"/>
              <a:t> </a:t>
            </a:r>
          </a:p>
          <a:p>
            <a:r>
              <a:rPr lang="hu-HU" sz="1400" dirty="0" smtClean="0"/>
              <a:t>Takács Éva életrajza Takács Jenő honlapján: </a:t>
            </a:r>
            <a:r>
              <a:rPr lang="hu-HU" sz="1400" dirty="0" smtClean="0">
                <a:hlinkClick r:id="rId5"/>
              </a:rPr>
              <a:t>http://www.takacsjeno.com/eva_takacs_hu.html</a:t>
            </a:r>
            <a:r>
              <a:rPr lang="hu-HU" sz="1400" dirty="0" smtClean="0"/>
              <a:t> </a:t>
            </a:r>
            <a:endParaRPr lang="hu-H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Csuhai István előszava Csorba Győző Takács Jenőhöz írt leveleihez, Jelenkor, 1996. november. p. 1005-1006. 1. rész.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643192" cy="61206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u-HU" sz="1300" dirty="0" smtClean="0"/>
              <a:t>CSORBA GYŐZŐ  LEVELEK TAKÁCS JENŐHÖZ ÉS ÉVÁHOZ</a:t>
            </a:r>
          </a:p>
          <a:p>
            <a:pPr>
              <a:buNone/>
            </a:pPr>
            <a:r>
              <a:rPr lang="hu-HU" sz="1300" dirty="0" smtClean="0"/>
              <a:t>Az alábbiakban olvasható húsz Csorba Győző-levél jelentősége elsősorban két dologban áll. E levelek egyfelől visszavezetik a mai olvasót az 1940-es évekbe, amely sajátos módon a pécsi kultúrának az egészen a magyar sztálinizmus kezdetéig tartó egyik nagy korszakát jelentette, s egyúttal egy nagyszabású, ám végső soron kudarcot vallott kulturális koncepció kísérletének időszaka is volt. Ismeretes, hogy </a:t>
            </a:r>
            <a:r>
              <a:rPr lang="hu-HU" sz="1300" dirty="0" err="1" smtClean="0"/>
              <a:t>Esztergár</a:t>
            </a:r>
            <a:r>
              <a:rPr lang="hu-HU" sz="1300" dirty="0" smtClean="0"/>
              <a:t> Lajos, aki 1940 és 1944 között Pécs polgármestereként tevékenykedett, hivatalba lépésekor tervbe vette, hogy a várost virágzó kulturális központtá, – a korabeli szóhasználattal élve – afféle „magyar Athénná” teszi. Ennek jegyében jó néhány fiatalabb vagy a középgenerációhoz tartozó, az itt olvasható levelekben is fel-feltűnő írót, zenészt, képzőművészt, színházi embert tudott városi állásokkal, megrendelésekkel Pécsre csábítani, illetve itt tartani: Weöres Sándortól </a:t>
            </a:r>
            <a:r>
              <a:rPr lang="hu-HU" sz="1300" dirty="0" err="1" smtClean="0"/>
              <a:t>Bárdosi</a:t>
            </a:r>
            <a:r>
              <a:rPr lang="hu-HU" sz="1300" dirty="0" smtClean="0"/>
              <a:t> Németh Jánoson át Lovász Pálig, </a:t>
            </a:r>
            <a:r>
              <a:rPr lang="hu-HU" sz="1300" dirty="0" err="1" smtClean="0"/>
              <a:t>Martyn</a:t>
            </a:r>
            <a:r>
              <a:rPr lang="hu-HU" sz="1300" dirty="0" smtClean="0"/>
              <a:t> Ferenctől Maros Rudolfig, </a:t>
            </a:r>
            <a:r>
              <a:rPr lang="hu-HU" sz="1300" dirty="0" err="1" smtClean="0"/>
              <a:t>Bajcsa</a:t>
            </a:r>
            <a:r>
              <a:rPr lang="hu-HU" sz="1300" dirty="0" smtClean="0"/>
              <a:t> Andrástól Székely Györgyig hosszú a névsor, a fenti levelek címzettjét és feladóját, Takács Jenőt és Csorba Győzőt is beleértve. Ebben az időben a helyi kulturális intézmények is megerősödtek: működött a Janus Pannonius Társaság, elindult és élt annak irodalmi folyóirata, a </a:t>
            </a:r>
            <a:r>
              <a:rPr lang="hu-HU" sz="1300" i="1" dirty="0" smtClean="0"/>
              <a:t>Sorsunk; </a:t>
            </a:r>
            <a:r>
              <a:rPr lang="hu-HU" sz="1300" dirty="0" smtClean="0"/>
              <a:t>a városi zeneiskolából Konzervatórium lett, megnyílt a városi könyvtár, s a korszak elején létezett még az Erzsébet Tudományegyetem is, amely megannyi kiválóságot tudott alkalmilag vagy hosszabb távon az akkori Pécs kulturális mindennapjaihoz hozzákötni. – Sajnálhatjuk, hogy a levelek e létező vívmányoknak az eltűnéséről, jobb esetben időleges visszaeséséről tudnak már csak számot adni.</a:t>
            </a:r>
          </a:p>
          <a:p>
            <a:pPr>
              <a:buNone/>
            </a:pPr>
            <a:r>
              <a:rPr lang="hu-HU" sz="1300" dirty="0" smtClean="0"/>
              <a:t>Az 1902-ben Cinfalván született Takács Jenő zeneszerző 1942 őszén, a Pécsi Városi Konzervatórium igazgatói posztjára jön Pécsre. Szakmai múltja már ekkor is tekintélyes: tanított Kairóban és Manilában, arab és fülöp-szigeteki népzenei gyűjtései fontos forrásmunkák, barátságot és kollegiális kapcsolatokat ápol Bartókkal és Kodállyal, előadóművészként számos országban tisztelik, s Pécsre költözése előtt – sok más műve mellett – megírja </a:t>
            </a:r>
            <a:r>
              <a:rPr lang="hu-HU" sz="1300" i="1" dirty="0" smtClean="0"/>
              <a:t>Nílusi legenda </a:t>
            </a:r>
            <a:r>
              <a:rPr lang="hu-HU" sz="1300" dirty="0" smtClean="0"/>
              <a:t>c. balettjét, melyet a negyvenes évek elején mutat be a budapesti Operaház. Második feleségével, a Csorba Győzővel egyidős </a:t>
            </a:r>
            <a:r>
              <a:rPr lang="hu-HU" sz="1300" dirty="0" err="1" smtClean="0"/>
              <a:t>Pasteiner</a:t>
            </a:r>
            <a:r>
              <a:rPr lang="hu-HU" sz="1300" dirty="0" smtClean="0"/>
              <a:t> Évával (aki korábban rövid ideig Jékely Zoltán felesége volt) Pécsett ismerkedik meg, s a zeneszerző-zenepedagógus Takács Jenő a későbbiekben is gyakran beszél úgy a pécsi évekről, mint legtermékenyebb esztendeiről.</a:t>
            </a:r>
            <a:endParaRPr lang="hu-HU" sz="1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504056"/>
          </a:xfrm>
        </p:spPr>
        <p:txBody>
          <a:bodyPr>
            <a:normAutofit fontScale="90000"/>
          </a:bodyPr>
          <a:lstStyle/>
          <a:p>
            <a:r>
              <a:rPr lang="hu-HU" sz="1400" dirty="0" smtClean="0"/>
              <a:t>Csuhai István előszava Csorba Győző Takács Jenőhöz írt leveleihez, Jelenkor, 1996. november. p. 1005-1006. 2. rész.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571184" cy="5709248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hu-HU" dirty="0" smtClean="0"/>
              <a:t>A házaspár Csorba Győzővel való barátsága azután 1947-1948-ban az Olaszországban, a Római Magyar Akadémián együtt eltöltött öt hónap alatt mélyül el (Csorba Győző </a:t>
            </a:r>
            <a:r>
              <a:rPr lang="hu-HU" i="1" dirty="0" smtClean="0"/>
              <a:t>Római följegyzéseiből </a:t>
            </a:r>
            <a:r>
              <a:rPr lang="hu-HU" dirty="0" smtClean="0"/>
              <a:t>is kiderül, hogy számtalan helyen és alkalommal voltak útitársai egymásnak, s Csorba a későbbi évtizedekben minden lehetséges alkalommal melegen és szeretettel nyilatkozott </a:t>
            </a:r>
            <a:r>
              <a:rPr lang="hu-HU" dirty="0" err="1" smtClean="0"/>
              <a:t>Takácsékról</a:t>
            </a:r>
            <a:r>
              <a:rPr lang="hu-HU" dirty="0" smtClean="0"/>
              <a:t>). Mindhárman visszatérnek ugyan Pécsre, de Takácsék az év második felében újra Rómába utaznak, majd a nyilvánvalóan bekövetkező politikai fordulat hatására nem térnek vissza többé Magyarországra, és Svájcban telepszenek le. A levelezés ebben az időszakban veszi kezdetét, és tart kisebb-nagyobb kihagyásokkal a nyolcvanas évek utolsó harmadáig. Takács Jenő 1952-ben az Egyesült Államokban, a cincinnati egyetem zenei fakultásán lesz professzor, itt 1970-ben nyugdíjazzák, s ekkor költözik vissza Európába, hogy végül szülőfalujában, a már ausztriai </a:t>
            </a:r>
            <a:r>
              <a:rPr lang="hu-HU" dirty="0" err="1" smtClean="0"/>
              <a:t>Siegendorfban</a:t>
            </a:r>
            <a:r>
              <a:rPr lang="hu-HU" dirty="0" smtClean="0"/>
              <a:t> rendezkedjen be. Feleségével együtt ma is itt él, mindketten jó egészségnek örvendenek. </a:t>
            </a:r>
            <a:r>
              <a:rPr lang="hu-HU" i="1" dirty="0" smtClean="0"/>
              <a:t>(Takács Jenő 2005. november 14-én Kismartonban (Eisenstadt) halt meg, 103 éves korában. </a:t>
            </a:r>
            <a:r>
              <a:rPr lang="hu-HU" i="1" dirty="0" err="1" smtClean="0"/>
              <a:t>Pasteiner</a:t>
            </a:r>
            <a:r>
              <a:rPr lang="hu-HU" i="1" dirty="0" smtClean="0"/>
              <a:t> Éva 2006. október 26-án halt meg Kismartonban. P. L. ) </a:t>
            </a:r>
          </a:p>
          <a:p>
            <a:pPr>
              <a:buNone/>
            </a:pPr>
            <a:r>
              <a:rPr lang="hu-HU" dirty="0" smtClean="0"/>
              <a:t>A Takács Jenőhöz írt Csorba-levelek fentebb emlegetett másik jelentősége éppen abban a módban rejlik, ahogyan ez a húsz, összetartozó </a:t>
            </a:r>
            <a:r>
              <a:rPr lang="hu-HU" dirty="0" err="1" smtClean="0"/>
              <a:t>egészt</a:t>
            </a:r>
            <a:r>
              <a:rPr lang="hu-HU" dirty="0" smtClean="0"/>
              <a:t> alkotó levél átível a 38 egymástól távol töltött esztendőn: az egyébként a prózai megnyilatkozást jobbára kerülő költő bennük – mintegy levélbeli önéletrajzként – akaratlanul is áttekintést ad saját életének kisebb és nagyobb rangú eseményeiről.</a:t>
            </a:r>
          </a:p>
          <a:p>
            <a:pPr>
              <a:buNone/>
            </a:pPr>
            <a:r>
              <a:rPr lang="hu-HU" dirty="0" smtClean="0"/>
              <a:t>A levelek a család tulajdonába a Takács-házaspár figyelmes gesztusának köszönhetően kerültek: Takács Éva a leveleket 1996 júniusában elküldte a költő özvegyének. A közlést – ahogyan a </a:t>
            </a:r>
            <a:r>
              <a:rPr lang="hu-HU" i="1" dirty="0" smtClean="0"/>
              <a:t>Római följegyzésekét</a:t>
            </a:r>
            <a:r>
              <a:rPr lang="hu-HU" dirty="0" smtClean="0"/>
              <a:t> is – Csorba Győzőné szívessége tette lehetővé, amiért a Jelenkor szerkesztőjeként külön köszönettel tartozom.</a:t>
            </a:r>
          </a:p>
          <a:p>
            <a:pPr>
              <a:buNone/>
            </a:pPr>
            <a:r>
              <a:rPr lang="hu-HU" dirty="0" smtClean="0"/>
              <a:t>A közlés során a leveleket betűhíven, az eredeti helyesírást megtartva adom közre, a legszükségesebb – és jelenlegi ismereteim szerint megírható – jegyzetekkel. Az 1. levélből két tagmondatot, a 14. és 17. levélből egy-egy postacímet elhagytam; ezeket mindenütt jelöltem. A levelek borítékjai a címzésekkel együtt hiányoznak, a keltezés mindenütt Csorba Győzőtől való. Mindegyik levél kézírásos, az utolsó három kivételével mindegyik négyrét hajtott A/4-es papírlapon olvasható. A 18. és 20. levél – eredetileg bizonyára borítékolt – karácsonyi üdvözlőlap, a 19. kisalakú kartonlap.</a:t>
            </a:r>
          </a:p>
          <a:p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1937. VIII. 11. </a:t>
            </a:r>
            <a:r>
              <a:rPr lang="hu-HU" sz="1600" dirty="0" err="1" smtClean="0"/>
              <a:t>Duinbergen</a:t>
            </a:r>
            <a:r>
              <a:rPr lang="hu-HU" sz="1600" dirty="0" smtClean="0"/>
              <a:t>  http://www.csorbagyozo.hu/?q=node/2136</a:t>
            </a:r>
            <a:endParaRPr lang="hu-HU" sz="1600" dirty="0"/>
          </a:p>
        </p:txBody>
      </p:sp>
      <p:pic>
        <p:nvPicPr>
          <p:cNvPr id="4" name="Tartalom helye 3" descr="duinberger 19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8665464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hu-HU" sz="1800" dirty="0" smtClean="0"/>
              <a:t>1937. VIII. 11., </a:t>
            </a:r>
            <a:r>
              <a:rPr lang="hu-HU" sz="1800" dirty="0" err="1" smtClean="0"/>
              <a:t>Duinbergen</a:t>
            </a:r>
            <a:r>
              <a:rPr lang="hu-HU" sz="1800" dirty="0" smtClean="0"/>
              <a:t> </a:t>
            </a:r>
            <a:r>
              <a:rPr lang="hu-HU" sz="1800" dirty="0" smtClean="0">
                <a:hlinkClick r:id="rId2"/>
              </a:rPr>
              <a:t>http://www.csorbagyozo.hu/?q=node/2136</a:t>
            </a:r>
            <a:r>
              <a:rPr lang="hu-HU" sz="1800" dirty="0" smtClean="0"/>
              <a:t> </a:t>
            </a:r>
            <a:endParaRPr lang="hu-HU" sz="1800" dirty="0"/>
          </a:p>
        </p:txBody>
      </p:sp>
      <p:pic>
        <p:nvPicPr>
          <p:cNvPr id="4" name="Tartalom helye 3" descr="takács 37 kép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79513" y="620688"/>
            <a:ext cx="8534219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hu-HU" sz="1600" dirty="0" smtClean="0"/>
              <a:t>1948. febr. 19. </a:t>
            </a:r>
            <a:r>
              <a:rPr lang="hu-HU" sz="1600" dirty="0" err="1" smtClean="0"/>
              <a:t>Siena</a:t>
            </a:r>
            <a:r>
              <a:rPr lang="hu-HU" sz="1600" dirty="0" smtClean="0"/>
              <a:t> </a:t>
            </a:r>
            <a:r>
              <a:rPr lang="hu-HU" sz="1600" dirty="0" smtClean="0">
                <a:hlinkClick r:id="rId2"/>
              </a:rPr>
              <a:t>http://www.csorbagyozo.hu/?q=node/2132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sienai közös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8" y="666000"/>
            <a:ext cx="4218300" cy="619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hu-HU" sz="1800" dirty="0" smtClean="0"/>
              <a:t>1948. febr. 19. </a:t>
            </a:r>
            <a:r>
              <a:rPr lang="hu-HU" sz="1800" dirty="0" err="1" smtClean="0"/>
              <a:t>Siena</a:t>
            </a:r>
            <a:endParaRPr lang="hu-HU" sz="1800" dirty="0"/>
          </a:p>
        </p:txBody>
      </p:sp>
      <p:pic>
        <p:nvPicPr>
          <p:cNvPr id="4" name="Tartalom helye 3" descr="sienai közös képes olda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4" y="692696"/>
            <a:ext cx="8679465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1948. márc. 2., Pécs, 1. oldal </a:t>
            </a:r>
            <a:r>
              <a:rPr lang="hu-HU" sz="1600" dirty="0" smtClean="0">
                <a:hlinkClick r:id="rId2"/>
              </a:rPr>
              <a:t>http://www.csorbagyozo.hu/?q=node/2296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1 1 oldal65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9" y="620688"/>
            <a:ext cx="4295607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1948. márc. 2., Pécs, 2. oldal </a:t>
            </a:r>
            <a:r>
              <a:rPr lang="hu-HU" sz="1600" dirty="0" smtClean="0">
                <a:hlinkClick r:id="rId2"/>
              </a:rPr>
              <a:t>http://www.csorbagyozo.hu/?q=node/2297</a:t>
            </a:r>
            <a:endParaRPr lang="hu-HU" sz="1600" dirty="0"/>
          </a:p>
        </p:txBody>
      </p:sp>
      <p:pic>
        <p:nvPicPr>
          <p:cNvPr id="4" name="Tartalom helye 3" descr="takács 1 2 oldal652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6" y="548680"/>
            <a:ext cx="4446000" cy="6156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360040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1948. márc. 2., Pécs, 3. oldal </a:t>
            </a:r>
            <a:r>
              <a:rPr lang="hu-HU" sz="1600" dirty="0" smtClean="0">
                <a:hlinkClick r:id="rId2"/>
              </a:rPr>
              <a:t>http://www.csorbagyozo.hu/?q=node/2298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1 3 oldal653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6" y="548680"/>
            <a:ext cx="4420000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hu-HU" sz="1800" dirty="0" smtClean="0"/>
              <a:t/>
            </a:r>
            <a:br>
              <a:rPr lang="hu-HU" sz="1800" dirty="0" smtClean="0"/>
            </a:br>
            <a:r>
              <a:rPr lang="hu-HU" sz="1800" dirty="0" smtClean="0"/>
              <a:t/>
            </a:r>
            <a:br>
              <a:rPr lang="hu-HU" sz="1800" dirty="0" smtClean="0"/>
            </a:br>
            <a:r>
              <a:rPr lang="hu-HU" sz="1800" dirty="0" smtClean="0"/>
              <a:t>1949 március 7. Velence </a:t>
            </a:r>
            <a:r>
              <a:rPr lang="hu-HU" sz="1800" dirty="0" smtClean="0">
                <a:hlinkClick r:id="rId2"/>
              </a:rPr>
              <a:t>http://www.csorbagyozo.hu/?q=node/2105</a:t>
            </a:r>
            <a:r>
              <a:rPr lang="hu-HU" sz="1800" dirty="0" smtClean="0"/>
              <a:t> </a:t>
            </a:r>
            <a:endParaRPr lang="hu-HU" sz="1800" dirty="0"/>
          </a:p>
        </p:txBody>
      </p:sp>
      <p:pic>
        <p:nvPicPr>
          <p:cNvPr id="4" name="Tartalom helye 3" descr="Takács Jenő268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483770" y="620688"/>
            <a:ext cx="4423887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548680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Csorba Győző válasza Takács Jenő 1949. márc. 7-ei levelére  http://www.csorbagyozo.hu/?q=node/2321</a:t>
            </a:r>
            <a:endParaRPr lang="hu-HU" sz="1600" dirty="0"/>
          </a:p>
        </p:txBody>
      </p:sp>
      <p:pic>
        <p:nvPicPr>
          <p:cNvPr id="4" name="Tartalom helye 3" descr="49 márc. 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548680"/>
            <a:ext cx="5745215" cy="6120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1"/>
            <a:ext cx="8229600" cy="288032"/>
          </a:xfrm>
        </p:spPr>
        <p:txBody>
          <a:bodyPr>
            <a:noAutofit/>
          </a:bodyPr>
          <a:lstStyle/>
          <a:p>
            <a:r>
              <a:rPr lang="hu-HU" sz="1600" dirty="0" smtClean="0"/>
              <a:t>1950. , </a:t>
            </a:r>
            <a:r>
              <a:rPr lang="hu-HU" sz="1600" dirty="0" err="1" smtClean="0"/>
              <a:t>Grundlsee</a:t>
            </a:r>
            <a:r>
              <a:rPr lang="hu-HU" sz="1600" dirty="0" smtClean="0"/>
              <a:t> </a:t>
            </a:r>
            <a:r>
              <a:rPr lang="hu-HU" sz="1600" dirty="0" smtClean="0">
                <a:hlinkClick r:id="rId2"/>
              </a:rPr>
              <a:t>http://www.csorbagyozo.hu/?q=node/2301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50 pé klap írás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483770" y="548680"/>
            <a:ext cx="4037065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1950. , </a:t>
            </a:r>
            <a:r>
              <a:rPr lang="hu-HU" sz="1600" dirty="0" err="1" smtClean="0"/>
              <a:t>Grundlsee</a:t>
            </a:r>
            <a:r>
              <a:rPr lang="hu-HU" sz="1600" dirty="0" smtClean="0"/>
              <a:t> </a:t>
            </a:r>
            <a:r>
              <a:rPr lang="hu-HU" sz="1600" dirty="0" smtClean="0">
                <a:hlinkClick r:id="rId2"/>
              </a:rPr>
              <a:t>http://www.csorbagyozo.hu/?q=node/2302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50 pé klap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771802" y="620688"/>
            <a:ext cx="3914257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1963. febr. 11., Cincinnati, 1. oldal, 1. rész </a:t>
            </a:r>
            <a:r>
              <a:rPr lang="hu-HU" sz="1600" dirty="0" smtClean="0">
                <a:hlinkClick r:id="rId2"/>
              </a:rPr>
              <a:t>http://www.csorbagyozo.hu/?q=node/2303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2 1 oldal 1 rész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403649" y="620688"/>
            <a:ext cx="6468779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1963. febr. 11., Cincinnati, 1. oldal 2. rész </a:t>
            </a:r>
            <a:r>
              <a:rPr lang="hu-HU" sz="1600" dirty="0" smtClean="0">
                <a:hlinkClick r:id="rId2"/>
              </a:rPr>
              <a:t>http://www.csorbagyozo.hu/?q=node/2304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7" name="Tartalom helye 6" descr="takács 2 1 oldal 2 rész656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67545" y="620688"/>
            <a:ext cx="8073115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Autofit/>
          </a:bodyPr>
          <a:lstStyle/>
          <a:p>
            <a:r>
              <a:rPr lang="hu-HU" sz="1600" dirty="0" smtClean="0"/>
              <a:t>1963. febr. 11., Cincinnati, 2. oldal, 1. rész </a:t>
            </a:r>
            <a:r>
              <a:rPr lang="hu-HU" sz="1600" dirty="0" smtClean="0">
                <a:hlinkClick r:id="rId2"/>
              </a:rPr>
              <a:t>http://www.csorbagyozo.hu/?q=node/2305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2 2 oldal 1 rész657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23731" y="620688"/>
            <a:ext cx="4938871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1963. febr. 11., Cincinnati, 2. oldal, 2. rész http://www.csorbagyozo.hu/?q=node/2306</a:t>
            </a:r>
            <a:endParaRPr lang="hu-HU" sz="1600" dirty="0"/>
          </a:p>
        </p:txBody>
      </p:sp>
      <p:pic>
        <p:nvPicPr>
          <p:cNvPr id="4" name="Tartalom helye 3" descr="takács 2 2 oldal 2 rész65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8" y="620688"/>
            <a:ext cx="5050831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0"/>
            <a:ext cx="7385248" cy="476672"/>
          </a:xfrm>
        </p:spPr>
        <p:txBody>
          <a:bodyPr>
            <a:normAutofit fontScale="90000"/>
          </a:bodyPr>
          <a:lstStyle/>
          <a:p>
            <a:r>
              <a:rPr lang="hu-HU" sz="1200" b="1" dirty="0" smtClean="0"/>
              <a:t/>
            </a:r>
            <a:br>
              <a:rPr lang="hu-HU" sz="1200" b="1" dirty="0" smtClean="0"/>
            </a:br>
            <a:r>
              <a:rPr lang="hu-HU" sz="1200" b="1" dirty="0" smtClean="0"/>
              <a:t/>
            </a:r>
            <a:br>
              <a:rPr lang="hu-HU" sz="1200" b="1" dirty="0" smtClean="0"/>
            </a:br>
            <a:r>
              <a:rPr lang="hu-HU" sz="1200" b="1" dirty="0" smtClean="0"/>
              <a:t/>
            </a:r>
            <a:br>
              <a:rPr lang="hu-HU" sz="1200" b="1" dirty="0" smtClean="0"/>
            </a:br>
            <a:r>
              <a:rPr lang="hu-HU" sz="1200" b="1" dirty="0" smtClean="0"/>
              <a:t/>
            </a:r>
            <a:br>
              <a:rPr lang="hu-HU" sz="1200" b="1" dirty="0" smtClean="0"/>
            </a:br>
            <a:r>
              <a:rPr lang="hu-HU" sz="1200" b="1" dirty="0" smtClean="0"/>
              <a:t>Csorba Győző levele Takács Jenőhöz, 1963. május 19. </a:t>
            </a:r>
            <a:r>
              <a:rPr lang="hu-HU" sz="1200" b="1" dirty="0" smtClean="0">
                <a:hlinkClick r:id="rId2"/>
              </a:rPr>
              <a:t>http://www.csorbagyozo.hu/?</a:t>
            </a:r>
            <a:r>
              <a:rPr lang="hu-HU" sz="1200" b="1" dirty="0" smtClean="0">
                <a:hlinkClick r:id="rId2"/>
              </a:rPr>
              <a:t>q=node/2311</a:t>
            </a:r>
            <a:r>
              <a:rPr lang="hu-HU" sz="1200" b="1" dirty="0" smtClean="0"/>
              <a:t>  </a:t>
            </a:r>
            <a:r>
              <a:rPr lang="hu-HU" sz="1400" b="1" dirty="0" smtClean="0"/>
              <a:t/>
            </a:r>
            <a:br>
              <a:rPr lang="hu-HU" sz="1400" b="1" dirty="0" smtClean="0"/>
            </a:br>
            <a:endParaRPr lang="hu-HU" sz="1400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323528" y="332656"/>
            <a:ext cx="8208912" cy="65253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u-HU" sz="1050" dirty="0" smtClean="0"/>
              <a:t>Kedves jó Jenőm,</a:t>
            </a:r>
            <a:br>
              <a:rPr lang="hu-HU" sz="1050" dirty="0" smtClean="0"/>
            </a:br>
            <a:r>
              <a:rPr lang="hu-HU" sz="1050" dirty="0" smtClean="0"/>
              <a:t>nyilván csóválod a fejed s azt gondolod, hogy lám, én semmit sem javultam, mert az olyan hosszú szünet után küldött első levelemre megint ekkora kesedelemmel következik a második. Kétségtelenül hibás vagyok benne, de csak részben. Az elmúlt hónapokban ismét annyira összetorlódott a munkám, hogy szinte alig éltem. Az űzött, zaklatott idegállapot pedig egyáltalán nem alkalmas levélírásra. Most némi szélcsend van s azonnal tollat ragadok.</a:t>
            </a:r>
            <a:br>
              <a:rPr lang="hu-HU" sz="1050" dirty="0" smtClean="0"/>
            </a:br>
            <a:r>
              <a:rPr lang="hu-HU" sz="1050" dirty="0" smtClean="0"/>
              <a:t>Nagyon-nagyon megörvendeztettél meleg hangú leveleddel, melyben legálabb valamit kaptam abból a Takács Jenőből, akit annyira nélkülözök. Boldog lennék, ha kései válaszomat nem büntetnéd hasonló megvárakoztatással.</a:t>
            </a:r>
            <a:br>
              <a:rPr lang="hu-HU" sz="1050" dirty="0" smtClean="0"/>
            </a:br>
            <a:r>
              <a:rPr lang="hu-HU" sz="1050" dirty="0" smtClean="0"/>
              <a:t>Örülök sorsod és sorsotok </a:t>
            </a:r>
            <a:r>
              <a:rPr lang="hu-HU" sz="1050" dirty="0" err="1" smtClean="0"/>
              <a:t>jóirányú</a:t>
            </a:r>
            <a:r>
              <a:rPr lang="hu-HU" sz="1050" dirty="0" smtClean="0"/>
              <a:t> alakulásának. Örülök annak is, hogy komponálsz, mégpedig – amint írod – rengeteget. Azt sajnálom csak, hogy nincs módomban megismerkedni szerzeményeiddel. Itt nálunk ugyanis nem játsszak, vagy legalábbis tudtommal nem s nem olyan helyen, hogy hozzáférhetnék.</a:t>
            </a:r>
            <a:br>
              <a:rPr lang="hu-HU" sz="1050" dirty="0" smtClean="0"/>
            </a:br>
            <a:r>
              <a:rPr lang="hu-HU" sz="1050" dirty="0" smtClean="0"/>
              <a:t>Írod, hogy egész Európát bejártad. Remélhető, hogy hamarosan haza is látogatsz, hi­szen a nemrégiben megjelent amnesztia-rendelet tudtommal ezt is lehetővé teszi. Ez vol­na a legjobb.</a:t>
            </a:r>
            <a:br>
              <a:rPr lang="hu-HU" sz="1050" dirty="0" smtClean="0"/>
            </a:br>
            <a:r>
              <a:rPr lang="hu-HU" sz="1050" dirty="0" smtClean="0"/>
              <a:t>Károly </a:t>
            </a:r>
            <a:r>
              <a:rPr lang="hu-HU" sz="1050" dirty="0" err="1" smtClean="0"/>
              <a:t>b.-val</a:t>
            </a:r>
            <a:r>
              <a:rPr lang="hu-HU" sz="1050" dirty="0" smtClean="0"/>
              <a:t> olykor találkozom. Szakmai fordító. Orvosi cikkeket fordít németről magyarra. Korához képest jó erőben van. Szabó P. Zoltán változatlanul a Dunántúli Tud. Int. igazgatója s változatlanul kutatja a karszt-vizet. Régi nejétől elvált s ismét megnősült. Kardos T. a pesti egyetemen az olasz tanszék vezetője. Igen aktív, sokat dolgozunk együtt. Az elmúlt évben például az ő szerkesztésében jelent meg Dante összes műve, magyarul először, ebben az évben Petrarca </a:t>
            </a:r>
            <a:r>
              <a:rPr lang="hu-HU" sz="1050" dirty="0" err="1" smtClean="0"/>
              <a:t>Cansoniere-jének</a:t>
            </a:r>
            <a:r>
              <a:rPr lang="hu-HU" sz="1050" dirty="0" smtClean="0"/>
              <a:t> teljes kiadását várjuk az ő</a:t>
            </a:r>
            <a:r>
              <a:rPr lang="hu-HU" sz="1050" b="1" i="1" dirty="0" smtClean="0"/>
              <a:t> </a:t>
            </a:r>
            <a:r>
              <a:rPr lang="hu-HU" sz="1050" dirty="0" smtClean="0"/>
              <a:t>szerkesztésében. Mindkettőben elég sokat fordítottam én is. </a:t>
            </a:r>
            <a:r>
              <a:rPr lang="hu-HU" sz="1050" dirty="0" err="1" smtClean="0"/>
              <a:t>Graef</a:t>
            </a:r>
            <a:r>
              <a:rPr lang="hu-HU" sz="1050" dirty="0" smtClean="0"/>
              <a:t> </a:t>
            </a:r>
            <a:r>
              <a:rPr lang="hu-HU" sz="1050" dirty="0" err="1" smtClean="0"/>
              <a:t>Tildi</a:t>
            </a:r>
            <a:r>
              <a:rPr lang="hu-HU" sz="1050" dirty="0" smtClean="0"/>
              <a:t> szorgalmasan muzsikál, a pécsi szimfonikusok első hegedűse. Vadas nyugdíjas, a könyvtárban szoktam vele találkozni, olvas. A pécsi zenei élet egyébként eléggé pezseg, sok a hangverseny, helyi és vendég szereplőkkel.</a:t>
            </a:r>
            <a:br>
              <a:rPr lang="hu-HU" sz="1050" dirty="0" smtClean="0"/>
            </a:br>
            <a:r>
              <a:rPr lang="hu-HU" sz="1050" dirty="0" smtClean="0"/>
              <a:t>B. Németh János köszöni üdvözleted s igen melegen viszonozza. Jól van, jövőre akar nyugdíjba menni.</a:t>
            </a:r>
            <a:br>
              <a:rPr lang="hu-HU" sz="1050" dirty="0" smtClean="0"/>
            </a:br>
            <a:r>
              <a:rPr lang="hu-HU" sz="1050" dirty="0" smtClean="0"/>
              <a:t>Kár, hogy </a:t>
            </a:r>
            <a:r>
              <a:rPr lang="hu-HU" sz="1050" dirty="0" err="1" smtClean="0"/>
              <a:t>Vicuska</a:t>
            </a:r>
            <a:r>
              <a:rPr lang="hu-HU" sz="1050" dirty="0" smtClean="0"/>
              <a:t> nem írt egyetlen szót sem, hiszem, majd pótolja legközelebb. Elvégre komaasszonyom!</a:t>
            </a:r>
            <a:br>
              <a:rPr lang="hu-HU" sz="1050" dirty="0" smtClean="0"/>
            </a:br>
            <a:r>
              <a:rPr lang="hu-HU" sz="1050" dirty="0" err="1" smtClean="0"/>
              <a:t>Faust-ot</a:t>
            </a:r>
            <a:r>
              <a:rPr lang="hu-HU" sz="1050" dirty="0" smtClean="0"/>
              <a:t> örömmel küldök, csak írd majd meg pontosan, mikor es milyen címre. Persze még boldogabb lennek, ha személyesen adhatnám át Nektek.</a:t>
            </a:r>
            <a:br>
              <a:rPr lang="hu-HU" sz="1050" dirty="0" smtClean="0"/>
            </a:br>
            <a:r>
              <a:rPr lang="hu-HU" sz="1050" dirty="0" smtClean="0"/>
              <a:t>Margitka Évát csókolja, Téged szeretettel üdvözöl, én </a:t>
            </a:r>
            <a:r>
              <a:rPr lang="hu-HU" sz="1050" dirty="0" err="1" smtClean="0"/>
              <a:t>Vicuskának</a:t>
            </a:r>
            <a:r>
              <a:rPr lang="hu-HU" sz="1050" dirty="0" smtClean="0"/>
              <a:t> kézcsókom kül­döm, Téged meleg barátsággal ölellek s leveled várom: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 Győző</a:t>
            </a:r>
          </a:p>
          <a:p>
            <a:pPr>
              <a:buNone/>
            </a:pPr>
            <a:r>
              <a:rPr lang="hu-HU" sz="1050" dirty="0" smtClean="0"/>
              <a:t>     [A levél első oldalának jobb szélén:]</a:t>
            </a:r>
          </a:p>
          <a:p>
            <a:pPr>
              <a:buNone/>
            </a:pPr>
            <a:r>
              <a:rPr lang="hu-HU" sz="1050" dirty="0" smtClean="0"/>
              <a:t>Takáts Gyulának most jelent meg egy novelláskötete s most van Pécsett egy kiállítása pasztellképekből és akvarellekből. Olykor találkozunk s akkor sokat beszélünk rólatok.</a:t>
            </a:r>
          </a:p>
          <a:p>
            <a:pPr>
              <a:buNone/>
            </a:pPr>
            <a:r>
              <a:rPr lang="hu-HU" sz="1050" dirty="0" smtClean="0"/>
              <a:t>     [A levél második oldalának bal szélén Csorba Győzőné rövid üdvözlete.] </a:t>
            </a:r>
            <a:r>
              <a:rPr lang="hu-HU" sz="1050" i="1" dirty="0" smtClean="0"/>
              <a:t>   </a:t>
            </a:r>
            <a:endParaRPr lang="hu-HU" sz="1050" dirty="0" smtClean="0"/>
          </a:p>
          <a:p>
            <a:pPr>
              <a:buNone/>
            </a:pPr>
            <a:r>
              <a:rPr lang="hu-HU" sz="1050" i="1" dirty="0" smtClean="0"/>
              <a:t>    </a:t>
            </a:r>
            <a:r>
              <a:rPr lang="hu-HU" sz="1050" i="1" dirty="0" err="1" smtClean="0"/>
              <a:t>Graef</a:t>
            </a:r>
            <a:r>
              <a:rPr lang="hu-HU" sz="1050" i="1" dirty="0" smtClean="0"/>
              <a:t> </a:t>
            </a:r>
            <a:r>
              <a:rPr lang="hu-HU" sz="1050" i="1" dirty="0" err="1" smtClean="0"/>
              <a:t>Tildi</a:t>
            </a:r>
            <a:r>
              <a:rPr lang="hu-HU" sz="1050" i="1" dirty="0" smtClean="0"/>
              <a:t> - </a:t>
            </a:r>
            <a:r>
              <a:rPr lang="hu-HU" sz="1050" dirty="0" err="1" smtClean="0"/>
              <a:t>Graef</a:t>
            </a:r>
            <a:r>
              <a:rPr lang="hu-HU" sz="1050" dirty="0" smtClean="0"/>
              <a:t> Matild, </a:t>
            </a:r>
            <a:r>
              <a:rPr lang="hu-HU" sz="1050" dirty="0" err="1" smtClean="0"/>
              <a:t>Mestrits</a:t>
            </a:r>
            <a:r>
              <a:rPr lang="hu-HU" sz="1050" dirty="0" smtClean="0"/>
              <a:t> Jenőné (1906-1983), hegedűművész. 1933-tól a Pécsi Filharmonikus Zenekar koncertmestere, 1942-től a Pécsi Városi Zenekonzervatórium, illetve a Zeneművészeti Szakiskola tanára.</a:t>
            </a:r>
            <a:br>
              <a:rPr lang="hu-HU" sz="1050" dirty="0" smtClean="0"/>
            </a:br>
            <a:r>
              <a:rPr lang="hu-HU" sz="1050" i="1" dirty="0" smtClean="0"/>
              <a:t>Vadas </a:t>
            </a:r>
            <a:r>
              <a:rPr lang="hu-HU" sz="1050" dirty="0" smtClean="0"/>
              <a:t>- </a:t>
            </a:r>
            <a:r>
              <a:rPr lang="hu-HU" sz="1050" dirty="0" err="1" smtClean="0"/>
              <a:t>Vadas</a:t>
            </a:r>
            <a:r>
              <a:rPr lang="hu-HU" sz="1050" dirty="0" smtClean="0"/>
              <a:t> Gábor (1893-1969), orgonaművész. 1924-ben megszervezte a Pécsi Karének Egyesületet, két évvel később az egyetemi énekkart. 1932-tol tanított a város zeneiskoláiban.</a:t>
            </a:r>
            <a:br>
              <a:rPr lang="hu-HU" sz="1050" dirty="0" smtClean="0"/>
            </a:br>
            <a:r>
              <a:rPr lang="hu-HU" sz="1050" i="1" dirty="0" smtClean="0"/>
              <a:t>Takáts Gyulának most jelent meg egy novelláskötete </a:t>
            </a:r>
            <a:r>
              <a:rPr lang="hu-HU" sz="1050" dirty="0" smtClean="0"/>
              <a:t>- a </a:t>
            </a:r>
            <a:r>
              <a:rPr lang="hu-HU" sz="1050" i="1" dirty="0" smtClean="0"/>
              <a:t>Kinek könnyebb </a:t>
            </a:r>
            <a:r>
              <a:rPr lang="hu-HU" sz="1050" dirty="0" smtClean="0"/>
              <a:t>c. elbeszéléskötet.</a:t>
            </a:r>
          </a:p>
          <a:p>
            <a:pPr>
              <a:buNone/>
            </a:pPr>
            <a:r>
              <a:rPr lang="hu-HU" sz="1050" dirty="0" smtClean="0"/>
              <a:t>(    (A levelet közzétette és a jegyzeteket írta Csuhai István = Jelenkor, 1996 november, p. 1014-1015. A levelet </a:t>
            </a:r>
            <a:r>
              <a:rPr lang="hu-HU" sz="1050" dirty="0" err="1" smtClean="0"/>
              <a:t>Cs</a:t>
            </a:r>
            <a:r>
              <a:rPr lang="hu-HU" sz="1050" dirty="0" smtClean="0"/>
              <a:t>. I. engedélyével közlöm.)</a:t>
            </a:r>
          </a:p>
          <a:p>
            <a:pPr>
              <a:buNone/>
            </a:pPr>
            <a:r>
              <a:rPr lang="hu-HU" sz="1050" dirty="0" smtClean="0"/>
              <a:t> </a:t>
            </a:r>
          </a:p>
          <a:p>
            <a:pPr>
              <a:buNone/>
            </a:pPr>
            <a:r>
              <a:rPr lang="hu-HU" sz="1000" dirty="0" smtClean="0"/>
              <a:t> </a:t>
            </a:r>
            <a:endParaRPr lang="hu-H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hu-HU" sz="1600" dirty="0" smtClean="0"/>
              <a:t>1964. dec. 20., Cincinnati, 1. oldal </a:t>
            </a:r>
            <a:r>
              <a:rPr lang="hu-HU" sz="1600" dirty="0" smtClean="0">
                <a:hlinkClick r:id="rId2"/>
              </a:rPr>
              <a:t>http://www.csorbagyozo.hu/?q=node/2313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3 1 oldal659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627785" y="620688"/>
            <a:ext cx="3980403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1964. dec. 20., Cincinnati, 2. oldal </a:t>
            </a:r>
            <a:r>
              <a:rPr lang="hu-HU" sz="1600" dirty="0" smtClean="0">
                <a:hlinkClick r:id="rId2"/>
              </a:rPr>
              <a:t>http://www.csorbagyozo.hu/?q=node/2314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3 2 oldal660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411762" y="620688"/>
            <a:ext cx="4419892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1966. nov. 20., Cincinnati, Takács Jenő levele, 1. oldal </a:t>
            </a:r>
            <a:r>
              <a:rPr lang="hu-HU" sz="1600" dirty="0" smtClean="0">
                <a:hlinkClick r:id="rId2"/>
              </a:rPr>
              <a:t>http://www.csorbagyozo.hu/?q=node/2316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4 1 oldal66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339754" y="620688"/>
            <a:ext cx="4518175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1966. nov. 20., Cincinnati, Takács Jenő levele, 2. oldal </a:t>
            </a:r>
            <a:r>
              <a:rPr lang="hu-HU" sz="1600" dirty="0" smtClean="0">
                <a:hlinkClick r:id="rId2"/>
              </a:rPr>
              <a:t>http://www.csorbagyozo.hu/?q=node/2317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4 2 oldal662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907704" y="620688"/>
            <a:ext cx="5440000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hu-HU" sz="1800" dirty="0" smtClean="0"/>
              <a:t>1966. nov. 20., Cincinnati, Takács Éva levele, 1. oldal </a:t>
            </a:r>
            <a:r>
              <a:rPr lang="hu-HU" sz="1800" dirty="0" smtClean="0">
                <a:hlinkClick r:id="rId2"/>
              </a:rPr>
              <a:t>http://www.csorbagyozo.hu/?q=node/2317</a:t>
            </a:r>
            <a:r>
              <a:rPr lang="hu-HU" sz="1800" dirty="0" smtClean="0"/>
              <a:t> </a:t>
            </a:r>
            <a:endParaRPr lang="hu-HU" dirty="0"/>
          </a:p>
        </p:txBody>
      </p:sp>
      <p:pic>
        <p:nvPicPr>
          <p:cNvPr id="4" name="Tartalom helye 3" descr="past éva 1 1 oldal663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483768" y="620688"/>
            <a:ext cx="4454973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7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1966. nov. 20., Cincinnati, Takács Éva levele, 2. oldal </a:t>
            </a:r>
            <a:r>
              <a:rPr lang="hu-HU" sz="1600" dirty="0" smtClean="0">
                <a:hlinkClick r:id="rId2"/>
              </a:rPr>
              <a:t>http://www.csorbagyozo.hu/?q=node/2319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past éva 1 2 oldal664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339752" y="620688"/>
            <a:ext cx="4454973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>
            <a:normAutofit fontScale="90000"/>
          </a:bodyPr>
          <a:lstStyle/>
          <a:p>
            <a:r>
              <a:rPr lang="hu-HU" sz="1800" dirty="0" smtClean="0"/>
              <a:t>1966. nov. 20., Cincinnati, Takács Éva levele, 3. oldal </a:t>
            </a:r>
            <a:r>
              <a:rPr lang="hu-HU" sz="1800" dirty="0" smtClean="0">
                <a:hlinkClick r:id="rId2"/>
              </a:rPr>
              <a:t>http://www.csorbagyozo.hu/?q=node/2320</a:t>
            </a:r>
            <a:r>
              <a:rPr lang="hu-HU" sz="1800" dirty="0" smtClean="0"/>
              <a:t> </a:t>
            </a:r>
            <a:endParaRPr lang="hu-HU" dirty="0"/>
          </a:p>
        </p:txBody>
      </p:sp>
      <p:pic>
        <p:nvPicPr>
          <p:cNvPr id="4" name="Tartalom helye 3" descr="past éva 1 3 oldal665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115616" y="620688"/>
            <a:ext cx="7167654" cy="60479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1966. nov. 20., Cincinnati, Takács Jenő és Takács Éva levelének közös borítéka </a:t>
            </a:r>
            <a:r>
              <a:rPr lang="hu-HU" sz="1600" dirty="0" smtClean="0">
                <a:hlinkClick r:id="rId2"/>
              </a:rPr>
              <a:t>http://www.csorbagyozo.hu/?q=node/2315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jenő 4 levél boríték666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-37610" y="1556792"/>
            <a:ext cx="9181612" cy="43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1968. április, 16. Cincinnati, Takács Éva levele, 1. oldal </a:t>
            </a:r>
            <a:r>
              <a:rPr lang="hu-HU" sz="1600" dirty="0" smtClean="0">
                <a:hlinkClick r:id="rId2"/>
              </a:rPr>
              <a:t>http://www.csorbagyozo.hu/?q=node/2324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past éva 2 levél667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699792" y="620688"/>
            <a:ext cx="3895819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7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1968. április, Cincinnati, Takács Éva levele, 2. oldal </a:t>
            </a:r>
            <a:r>
              <a:rPr lang="hu-HU" sz="1600" dirty="0" smtClean="0">
                <a:hlinkClick r:id="rId2"/>
              </a:rPr>
              <a:t>http://www.csorbagyozo.hu/?q=node/2325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past éva 2 levél 2 oldal668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627786" y="620688"/>
            <a:ext cx="3964012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1968. aug. 16., </a:t>
            </a:r>
            <a:r>
              <a:rPr lang="hu-HU" sz="1600" dirty="0" err="1" smtClean="0"/>
              <a:t>Siegendorf</a:t>
            </a:r>
            <a:r>
              <a:rPr lang="hu-HU" sz="1600" dirty="0" smtClean="0"/>
              <a:t>, Takács Jenő levelezőlapja </a:t>
            </a:r>
            <a:r>
              <a:rPr lang="hu-HU" sz="1600" dirty="0" smtClean="0">
                <a:hlinkClick r:id="rId2"/>
              </a:rPr>
              <a:t>http://www.csorbagyozo.hu/?q=node/2326</a:t>
            </a:r>
            <a:r>
              <a:rPr lang="hu-HU" sz="1600" dirty="0" smtClean="0"/>
              <a:t>  </a:t>
            </a:r>
            <a:endParaRPr lang="hu-HU" sz="1600" dirty="0"/>
          </a:p>
        </p:txBody>
      </p:sp>
      <p:pic>
        <p:nvPicPr>
          <p:cNvPr id="6" name="Tartalom helye 5" descr="takácsjenő2.bmp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8" y="620688"/>
            <a:ext cx="4370063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1968. aug. 16., </a:t>
            </a:r>
            <a:r>
              <a:rPr lang="hu-HU" sz="1600" dirty="0" err="1" smtClean="0"/>
              <a:t>Siegendorf</a:t>
            </a:r>
            <a:r>
              <a:rPr lang="hu-HU" sz="1600" dirty="0" smtClean="0"/>
              <a:t>, Takács Jenő levelezőlapja http://www.csorbagyozo.hu/?q=node/2327 </a:t>
            </a:r>
            <a:endParaRPr lang="hu-HU" sz="1600" dirty="0"/>
          </a:p>
        </p:txBody>
      </p:sp>
      <p:pic>
        <p:nvPicPr>
          <p:cNvPr id="4" name="Tartalom helye 3" descr="takács 1968 aug 16 címzé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" y="738000"/>
            <a:ext cx="9024884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1968. aug. 27., Cincinnati, Takács Éva levele, 1. oldal </a:t>
            </a:r>
            <a:r>
              <a:rPr lang="hu-HU" sz="1600" dirty="0" smtClean="0">
                <a:hlinkClick r:id="rId2"/>
              </a:rPr>
              <a:t>http://www.csorbagyozo.hu/?q=node/2328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pastein Éva 4 1 oldal674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9" y="620688"/>
            <a:ext cx="4436935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1968. aug. 27., Cincinnati, Takács Éva levele, 2. oldal</a:t>
            </a:r>
            <a:endParaRPr lang="hu-HU" sz="1600" dirty="0"/>
          </a:p>
        </p:txBody>
      </p:sp>
      <p:pic>
        <p:nvPicPr>
          <p:cNvPr id="4" name="Tartalom helye 3" descr="pastein Éva 4 2 oldal67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7" y="620688"/>
            <a:ext cx="4431723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92696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1977. okt. 24. Boston-New </a:t>
            </a:r>
            <a:r>
              <a:rPr lang="hu-HU" sz="1600" dirty="0" err="1" smtClean="0"/>
              <a:t>Hawen</a:t>
            </a:r>
            <a:r>
              <a:rPr lang="hu-HU" sz="1600" dirty="0" smtClean="0"/>
              <a:t>, Takács Éva képeslapja </a:t>
            </a:r>
            <a:r>
              <a:rPr lang="hu-HU" sz="1600" dirty="0" smtClean="0">
                <a:hlinkClick r:id="rId2"/>
              </a:rPr>
              <a:t>http://www.csorbagyozo.hu/?q=node/2331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past éva 3 levél képeslap kép67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95736" y="738000"/>
            <a:ext cx="4352728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92696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1977. okt. 24. Boston-New </a:t>
            </a:r>
            <a:r>
              <a:rPr lang="hu-HU" sz="1600" dirty="0" err="1" smtClean="0"/>
              <a:t>Hawen</a:t>
            </a:r>
            <a:r>
              <a:rPr lang="hu-HU" sz="1600" dirty="0" smtClean="0"/>
              <a:t>, Takács Éva képeslapja </a:t>
            </a:r>
            <a:r>
              <a:rPr lang="hu-HU" sz="1600" dirty="0" smtClean="0">
                <a:hlinkClick r:id="rId2"/>
              </a:rPr>
              <a:t>http://www.csorbagyozo.hu/?q=node/2330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6" name="Tartalom helye 5" descr="takács 77 okt pé klap írás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339752" y="620688"/>
            <a:ext cx="4174154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504056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1978. jan. 10. Takács Jenő levelezőlapja, ismeretlen magyarországi feladási hely </a:t>
            </a:r>
            <a:r>
              <a:rPr lang="hu-HU" sz="1600" dirty="0" smtClean="0">
                <a:hlinkClick r:id="rId2"/>
              </a:rPr>
              <a:t>http://www.csorbagyozo.hu/?q=node/2332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jenő 5 levlap 1 oldal672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95736" y="764704"/>
            <a:ext cx="4178182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504056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1978. jan. 10. Takács Jenő levelezőlapja, ismeretlen magyarországi feladási hely </a:t>
            </a:r>
            <a:r>
              <a:rPr lang="hu-HU" sz="1600" dirty="0" smtClean="0">
                <a:hlinkClick r:id="rId2"/>
              </a:rPr>
              <a:t>http://www.csorbagyozo.hu/?q=node/2333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jenő 5 levlap 2 oldal673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79512" y="738000"/>
            <a:ext cx="8314085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504056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1986. dec. 10. Takács Jenő és Éva karácsonyi üdvözlő lapja, ismeretlen feladási hely </a:t>
            </a:r>
            <a:r>
              <a:rPr lang="hu-HU" sz="1600" dirty="0" smtClean="0">
                <a:hlinkClick r:id="rId2"/>
              </a:rPr>
              <a:t>http://www.csorbagyozo.hu/?q=node/2334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pastein Éva 5 képeslap oldal676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95736" y="764704"/>
            <a:ext cx="4205454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57256" cy="504056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>1986. dec. 10. Takács Jenő és Éva karácsonyi üdvözlő lapja, ismeretlen feladási hely </a:t>
            </a:r>
            <a:r>
              <a:rPr lang="hu-HU" sz="1600" dirty="0" smtClean="0">
                <a:hlinkClick r:id="rId2"/>
              </a:rPr>
              <a:t>http://www.csorbagyozo.hu/?q=node/2335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6" name="Tartalom helye 5" descr="pastein Éva 5 képeslap 2 oldal677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79512" y="764704"/>
            <a:ext cx="8629091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0"/>
            <a:ext cx="7467600" cy="836712"/>
          </a:xfrm>
        </p:spPr>
        <p:txBody>
          <a:bodyPr>
            <a:normAutofit/>
          </a:bodyPr>
          <a:lstStyle/>
          <a:p>
            <a:r>
              <a:rPr lang="hu-HU" sz="1600" dirty="0" smtClean="0"/>
              <a:t>Takács Éva és Jenő  képeslapja, ismeretlen dátum és feladási hely </a:t>
            </a:r>
            <a:r>
              <a:rPr lang="hu-HU" sz="1600" dirty="0" smtClean="0">
                <a:hlinkClick r:id="rId2"/>
              </a:rPr>
              <a:t>http://www.csorbagyozo.hu/?q=node/2337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takács karácsonyi lap év nélkül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908720"/>
            <a:ext cx="7633043" cy="5651968"/>
          </a:xfr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643192" cy="692696"/>
          </a:xfrm>
        </p:spPr>
        <p:txBody>
          <a:bodyPr>
            <a:normAutofit/>
          </a:bodyPr>
          <a:lstStyle/>
          <a:p>
            <a:r>
              <a:rPr lang="hu-HU" sz="1600" dirty="0" smtClean="0"/>
              <a:t>2001. jan. 11. valószínű </a:t>
            </a:r>
            <a:r>
              <a:rPr lang="hu-HU" sz="1600" dirty="0" err="1" smtClean="0"/>
              <a:t>Siegendorf</a:t>
            </a:r>
            <a:r>
              <a:rPr lang="hu-HU" sz="1600" dirty="0" smtClean="0"/>
              <a:t>, Takács Éva levele Csorba Győzőnéhez </a:t>
            </a:r>
            <a:r>
              <a:rPr lang="hu-HU" sz="1600" dirty="0" smtClean="0">
                <a:hlinkClick r:id="rId3"/>
              </a:rPr>
              <a:t>http://www.csorbagyozo.hu/?q=node/2338</a:t>
            </a:r>
            <a:r>
              <a:rPr lang="hu-HU" sz="1600" dirty="0" smtClean="0"/>
              <a:t>  </a:t>
            </a:r>
            <a:endParaRPr lang="hu-HU" sz="1600" dirty="0"/>
          </a:p>
        </p:txBody>
      </p:sp>
      <p:pic>
        <p:nvPicPr>
          <p:cNvPr id="4" name="Tartalom helye 3" descr="takács 2001 ancikának.jp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2195736" y="620688"/>
            <a:ext cx="4310413" cy="612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1966. okt. 10., Budapest, Mérnök János levele, 1. oldal </a:t>
            </a:r>
            <a:r>
              <a:rPr lang="hu-HU" sz="1600" dirty="0" smtClean="0">
                <a:hlinkClick r:id="rId2"/>
              </a:rPr>
              <a:t>http://www.csorbagyozo.hu/?q=node/2339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mérnök jános 1 1 oldal678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23728" y="692696"/>
            <a:ext cx="4320000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92696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1966. okt. 10., Budapest, Mérnök János levele, 2. oldal http://www.csorbagyozo.hu/?q=node/2340</a:t>
            </a:r>
            <a:endParaRPr lang="hu-HU" sz="1600" dirty="0"/>
          </a:p>
        </p:txBody>
      </p:sp>
      <p:pic>
        <p:nvPicPr>
          <p:cNvPr id="4" name="Tartalom helye 3" descr="mérnök jános 1 2 oldal67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764704"/>
            <a:ext cx="7380000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20688"/>
          </a:xfrm>
        </p:spPr>
        <p:txBody>
          <a:bodyPr>
            <a:normAutofit fontScale="90000"/>
          </a:bodyPr>
          <a:lstStyle/>
          <a:p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1800" dirty="0" smtClean="0"/>
              <a:t>1968. máj. 27. Budapest, Mérnök János levele, 1. oldal </a:t>
            </a:r>
            <a:r>
              <a:rPr lang="hu-HU" sz="1800" dirty="0" smtClean="0">
                <a:hlinkClick r:id="rId2"/>
              </a:rPr>
              <a:t>http://www.csorbagyozo.hu/?q=node/2341</a:t>
            </a:r>
            <a:r>
              <a:rPr lang="hu-HU" sz="1800" dirty="0" smtClean="0"/>
              <a:t> </a:t>
            </a:r>
            <a:endParaRPr lang="hu-HU" sz="1800" dirty="0"/>
          </a:p>
        </p:txBody>
      </p:sp>
      <p:pic>
        <p:nvPicPr>
          <p:cNvPr id="4" name="Tartalom helye 3" descr="mérnök jános 2 1 oldal680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23728" y="692696"/>
            <a:ext cx="4330909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62068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1968. máj. 27. Budapest, Mérnök János levele, 2. oldal </a:t>
            </a:r>
            <a:r>
              <a:rPr lang="hu-HU" sz="1600" dirty="0" smtClean="0">
                <a:hlinkClick r:id="rId2"/>
              </a:rPr>
              <a:t>http://www.csorbagyozo.hu/?q=node/2342</a:t>
            </a:r>
            <a:r>
              <a:rPr lang="hu-HU" sz="1600" dirty="0" smtClean="0"/>
              <a:t> </a:t>
            </a:r>
            <a:endParaRPr lang="hu-HU" sz="1600" dirty="0"/>
          </a:p>
        </p:txBody>
      </p:sp>
      <p:pic>
        <p:nvPicPr>
          <p:cNvPr id="4" name="Tartalom helye 3" descr="mérnök jános 2 2 oldal68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23728" y="620688"/>
            <a:ext cx="4254546" cy="594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/>
          </a:bodyPr>
          <a:lstStyle/>
          <a:p>
            <a:r>
              <a:rPr lang="hu-HU" sz="1400" dirty="0" smtClean="0"/>
              <a:t>Takács Jenő, Takács Éva és Csorba Győző a Nemi tónál, </a:t>
            </a:r>
            <a:r>
              <a:rPr lang="hu-HU" sz="1400" dirty="0" err="1" smtClean="0"/>
              <a:t>olaszországban</a:t>
            </a:r>
            <a:r>
              <a:rPr lang="hu-HU" sz="1400" dirty="0" smtClean="0"/>
              <a:t>, 1947.</a:t>
            </a:r>
            <a:endParaRPr lang="hu-HU" sz="1400" dirty="0"/>
          </a:p>
        </p:txBody>
      </p:sp>
      <p:pic>
        <p:nvPicPr>
          <p:cNvPr id="6" name="Tartalom helye 5" descr="viki takács jenőék olaszo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836712"/>
            <a:ext cx="3943728" cy="5760000"/>
          </a:xfr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/>
          </a:bodyPr>
          <a:lstStyle/>
          <a:p>
            <a:r>
              <a:rPr lang="hu-HU" sz="1600" dirty="0" smtClean="0"/>
              <a:t>Takács Éva, Takács Jenő, Takáts Gyula, 1947, Nemi tó</a:t>
            </a:r>
            <a:endParaRPr lang="hu-HU" sz="1600" dirty="0"/>
          </a:p>
        </p:txBody>
      </p:sp>
      <p:pic>
        <p:nvPicPr>
          <p:cNvPr id="4" name="Tartalom helye 3" descr="Nemi tónál 1947 ősz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980728"/>
            <a:ext cx="7204327" cy="5400000"/>
          </a:xfr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r>
              <a:rPr lang="hu-HU" sz="1400" dirty="0" smtClean="0"/>
              <a:t>Takács Éva, Takács Jenő, Csorba Győzőné, Margitka és Csorba Győző. Ismeretlen hely és időpont.  </a:t>
            </a:r>
            <a:endParaRPr lang="hu-HU" sz="1400" dirty="0"/>
          </a:p>
        </p:txBody>
      </p:sp>
      <p:pic>
        <p:nvPicPr>
          <p:cNvPr id="4" name="Tartalom helye 3" descr="viki takács jenő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908720"/>
            <a:ext cx="8624599" cy="5760000"/>
          </a:xfr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r>
              <a:rPr lang="hu-HU" sz="1400" dirty="0" smtClean="0"/>
              <a:t>Csorba Győző, Takács Éva, Takács Jenő, Csorba Győzőné, Margitka. Ismeretlen hely és időpont. </a:t>
            </a:r>
            <a:endParaRPr lang="hu-HU" sz="1400" dirty="0"/>
          </a:p>
        </p:txBody>
      </p:sp>
      <p:pic>
        <p:nvPicPr>
          <p:cNvPr id="4" name="Tartalom helye 3" descr="viki takács jenő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836712"/>
            <a:ext cx="8583004" cy="5760000"/>
          </a:xfr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/>
          </a:bodyPr>
          <a:lstStyle/>
          <a:p>
            <a:r>
              <a:rPr lang="hu-HU" sz="1400" dirty="0" smtClean="0"/>
              <a:t>Csorba </a:t>
            </a:r>
            <a:r>
              <a:rPr lang="hu-HU" sz="1400" dirty="0" err="1" smtClean="0"/>
              <a:t>győőző</a:t>
            </a:r>
            <a:r>
              <a:rPr lang="hu-HU" sz="1400" dirty="0" smtClean="0"/>
              <a:t>, Takács Jenő, </a:t>
            </a:r>
            <a:r>
              <a:rPr lang="hu-HU" sz="1400" dirty="0" err="1" smtClean="0"/>
              <a:t>Martyn</a:t>
            </a:r>
            <a:r>
              <a:rPr lang="hu-HU" sz="1400" dirty="0" smtClean="0"/>
              <a:t> Ferenc, </a:t>
            </a:r>
            <a:r>
              <a:rPr lang="hu-HU" sz="1400" dirty="0" err="1" smtClean="0"/>
              <a:t>Martynék</a:t>
            </a:r>
            <a:r>
              <a:rPr lang="hu-HU" sz="1400" dirty="0" smtClean="0"/>
              <a:t> kertjében, 1983.</a:t>
            </a:r>
            <a:endParaRPr lang="hu-HU" sz="1400" dirty="0"/>
          </a:p>
        </p:txBody>
      </p:sp>
      <p:pic>
        <p:nvPicPr>
          <p:cNvPr id="4" name="Tartalom helye 3" descr="martyn ferencnél 198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052736"/>
            <a:ext cx="3954391" cy="5400000"/>
          </a:xfrm>
        </p:spPr>
      </p:pic>
      <p:pic>
        <p:nvPicPr>
          <p:cNvPr id="5" name="Tartalom helye 3" descr="martyn ferencnél 19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620688"/>
            <a:ext cx="4481643" cy="61200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Loggia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692</TotalTime>
  <Words>1571</Words>
  <Application>Microsoft Office PowerPoint</Application>
  <PresentationFormat>Diavetítés a képernyőre (4:3 oldalarány)</PresentationFormat>
  <Paragraphs>81</Paragraphs>
  <Slides>51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51</vt:i4>
      </vt:variant>
    </vt:vector>
  </HeadingPairs>
  <TitlesOfParts>
    <vt:vector size="52" baseType="lpstr">
      <vt:lpstr>Loggia</vt:lpstr>
      <vt:lpstr>Takács Jenő és Pasteiner Éva levelei Csorba győzőhöz, 1937-2001</vt:lpstr>
      <vt:lpstr>A levelezés rövid ismertetése</vt:lpstr>
      <vt:lpstr>Csuhai István előszava Csorba Győző Takács Jenőhöz írt leveleihez, Jelenkor, 1996. november. p. 1005-1006. 1. rész.</vt:lpstr>
      <vt:lpstr>Csuhai István előszava Csorba Győző Takács Jenőhöz írt leveleihez, Jelenkor, 1996. november. p. 1005-1006. 2. rész.</vt:lpstr>
      <vt:lpstr>1937. VIII. 11. Duinbergen  http://www.csorbagyozo.hu/?q=node/2136</vt:lpstr>
      <vt:lpstr>1937. VIII. 11., Duinbergen http://www.csorbagyozo.hu/?q=node/2136 </vt:lpstr>
      <vt:lpstr>1948. febr. 19. Siena http://www.csorbagyozo.hu/?q=node/2132 </vt:lpstr>
      <vt:lpstr>1948. febr. 19. Siena</vt:lpstr>
      <vt:lpstr>1948. márc. 2., Pécs, 1. oldal http://www.csorbagyozo.hu/?q=node/2296 </vt:lpstr>
      <vt:lpstr>             1948. márc. 2., Pécs, 2. oldal http://www.csorbagyozo.hu/?q=node/2297</vt:lpstr>
      <vt:lpstr>1948. márc. 2., Pécs, 3. oldal http://www.csorbagyozo.hu/?q=node/2298 </vt:lpstr>
      <vt:lpstr>  1949 március 7. Velence http://www.csorbagyozo.hu/?q=node/2105 </vt:lpstr>
      <vt:lpstr>Csorba Győző válasza Takács Jenő 1949. márc. 7-ei levelére  http://www.csorbagyozo.hu/?q=node/2321</vt:lpstr>
      <vt:lpstr>1950. , Grundlsee http://www.csorbagyozo.hu/?q=node/2301 </vt:lpstr>
      <vt:lpstr>1950. , Grundlsee http://www.csorbagyozo.hu/?q=node/2302 </vt:lpstr>
      <vt:lpstr>1963. febr. 11., Cincinnati, 1. oldal, 1. rész http://www.csorbagyozo.hu/?q=node/2303 </vt:lpstr>
      <vt:lpstr>1963. febr. 11., Cincinnati, 1. oldal 2. rész http://www.csorbagyozo.hu/?q=node/2304 </vt:lpstr>
      <vt:lpstr>1963. febr. 11., Cincinnati, 2. oldal, 1. rész http://www.csorbagyozo.hu/?q=node/2305 </vt:lpstr>
      <vt:lpstr>1963. febr. 11., Cincinnati, 2. oldal, 2. rész http://www.csorbagyozo.hu/?q=node/2306</vt:lpstr>
      <vt:lpstr>    Csorba Győző levele Takács Jenőhöz, 1963. május 19. http://www.csorbagyozo.hu/?q=node/2311   </vt:lpstr>
      <vt:lpstr>1964. dec. 20., Cincinnati, 1. oldal http://www.csorbagyozo.hu/?q=node/2313 </vt:lpstr>
      <vt:lpstr>1964. dec. 20., Cincinnati, 2. oldal http://www.csorbagyozo.hu/?q=node/2314 </vt:lpstr>
      <vt:lpstr>1966. nov. 20., Cincinnati, Takács Jenő levele, 1. oldal http://www.csorbagyozo.hu/?q=node/2316 </vt:lpstr>
      <vt:lpstr>1966. nov. 20., Cincinnati, Takács Jenő levele, 2. oldal http://www.csorbagyozo.hu/?q=node/2317 </vt:lpstr>
      <vt:lpstr>1966. nov. 20., Cincinnati, Takács Éva levele, 1. oldal http://www.csorbagyozo.hu/?q=node/2317 </vt:lpstr>
      <vt:lpstr>1966. nov. 20., Cincinnati, Takács Éva levele, 2. oldal http://www.csorbagyozo.hu/?q=node/2319 </vt:lpstr>
      <vt:lpstr>1966. nov. 20., Cincinnati, Takács Éva levele, 3. oldal http://www.csorbagyozo.hu/?q=node/2320 </vt:lpstr>
      <vt:lpstr>1966. nov. 20., Cincinnati, Takács Jenő és Takács Éva levelének közös borítéka http://www.csorbagyozo.hu/?q=node/2315 </vt:lpstr>
      <vt:lpstr>1968. április, 16. Cincinnati, Takács Éva levele, 1. oldal http://www.csorbagyozo.hu/?q=node/2324 </vt:lpstr>
      <vt:lpstr>1968. április, Cincinnati, Takács Éva levele, 2. oldal http://www.csorbagyozo.hu/?q=node/2325 </vt:lpstr>
      <vt:lpstr>1968. aug. 16., Siegendorf, Takács Jenő levelezőlapja http://www.csorbagyozo.hu/?q=node/2326  </vt:lpstr>
      <vt:lpstr>1968. aug. 16., Siegendorf, Takács Jenő levelezőlapja http://www.csorbagyozo.hu/?q=node/2327 </vt:lpstr>
      <vt:lpstr>1968. aug. 27., Cincinnati, Takács Éva levele, 1. oldal http://www.csorbagyozo.hu/?q=node/2328 </vt:lpstr>
      <vt:lpstr>1968. aug. 27., Cincinnati, Takács Éva levele, 2. oldal</vt:lpstr>
      <vt:lpstr>1977. okt. 24. Boston-New Hawen, Takács Éva képeslapja http://www.csorbagyozo.hu/?q=node/2331 </vt:lpstr>
      <vt:lpstr>1977. okt. 24. Boston-New Hawen, Takács Éva képeslapja http://www.csorbagyozo.hu/?q=node/2330 </vt:lpstr>
      <vt:lpstr>1978. jan. 10. Takács Jenő levelezőlapja, ismeretlen magyarországi feladási hely http://www.csorbagyozo.hu/?q=node/2332 </vt:lpstr>
      <vt:lpstr>1978. jan. 10. Takács Jenő levelezőlapja, ismeretlen magyarországi feladási hely http://www.csorbagyozo.hu/?q=node/2333 </vt:lpstr>
      <vt:lpstr>1986. dec. 10. Takács Jenő és Éva karácsonyi üdvözlő lapja, ismeretlen feladási hely http://www.csorbagyozo.hu/?q=node/2334 </vt:lpstr>
      <vt:lpstr>1986. dec. 10. Takács Jenő és Éva karácsonyi üdvözlő lapja, ismeretlen feladási hely http://www.csorbagyozo.hu/?q=node/2335 </vt:lpstr>
      <vt:lpstr>Takács Éva és Jenő  képeslapja, ismeretlen dátum és feladási hely http://www.csorbagyozo.hu/?q=node/2337 </vt:lpstr>
      <vt:lpstr>2001. jan. 11. valószínű Siegendorf, Takács Éva levele Csorba Győzőnéhez http://www.csorbagyozo.hu/?q=node/2338  </vt:lpstr>
      <vt:lpstr>1966. okt. 10., Budapest, Mérnök János levele, 1. oldal http://www.csorbagyozo.hu/?q=node/2339 </vt:lpstr>
      <vt:lpstr>1966. okt. 10., Budapest, Mérnök János levele, 2. oldal http://www.csorbagyozo.hu/?q=node/2340</vt:lpstr>
      <vt:lpstr>              1968. máj. 27. Budapest, Mérnök János levele, 1. oldal http://www.csorbagyozo.hu/?q=node/2341 </vt:lpstr>
      <vt:lpstr>1968. máj. 27. Budapest, Mérnök János levele, 2. oldal http://www.csorbagyozo.hu/?q=node/2342 </vt:lpstr>
      <vt:lpstr>Takács Jenő, Takács Éva és Csorba Győző a Nemi tónál, olaszországban, 1947.</vt:lpstr>
      <vt:lpstr>Takács Éva, Takács Jenő, Takáts Gyula, 1947, Nemi tó</vt:lpstr>
      <vt:lpstr>Takács Éva, Takács Jenő, Csorba Győzőné, Margitka és Csorba Győző. Ismeretlen hely és időpont.  </vt:lpstr>
      <vt:lpstr>Csorba Győző, Takács Éva, Takács Jenő, Csorba Győzőné, Margitka. Ismeretlen hely és időpont. </vt:lpstr>
      <vt:lpstr>Csorba győőző, Takács Jenő, Martyn Ferenc, Martynék kertjében, 1983.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Takács Jenő és Pasteiner Éva</dc:title>
  <dc:creator>Pinter-Home</dc:creator>
  <cp:lastModifiedBy>Pinter-Home</cp:lastModifiedBy>
  <cp:revision>72</cp:revision>
  <dcterms:created xsi:type="dcterms:W3CDTF">2014-08-30T18:31:41Z</dcterms:created>
  <dcterms:modified xsi:type="dcterms:W3CDTF">2014-10-08T18:12:14Z</dcterms:modified>
</cp:coreProperties>
</file>